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3" r:id="rId2"/>
    <p:sldId id="266" r:id="rId3"/>
    <p:sldId id="265" r:id="rId4"/>
    <p:sldId id="267" r:id="rId5"/>
    <p:sldId id="276" r:id="rId6"/>
    <p:sldId id="268" r:id="rId7"/>
    <p:sldId id="269" r:id="rId8"/>
    <p:sldId id="270" r:id="rId9"/>
    <p:sldId id="277" r:id="rId10"/>
    <p:sldId id="273" r:id="rId11"/>
    <p:sldId id="274" r:id="rId12"/>
    <p:sldId id="278" r:id="rId13"/>
    <p:sldId id="27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AFF"/>
    <a:srgbClr val="BD51FF"/>
    <a:srgbClr val="B953FF"/>
    <a:srgbClr val="FFFFFF"/>
    <a:srgbClr val="004578"/>
    <a:srgbClr val="E7F6FB"/>
    <a:srgbClr val="16649D"/>
    <a:srgbClr val="01B4E3"/>
    <a:srgbClr val="0073AE"/>
    <a:srgbClr val="CBE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115"/>
    <p:restoredTop sz="96182"/>
  </p:normalViewPr>
  <p:slideViewPr>
    <p:cSldViewPr snapToGrid="0" snapToObjects="1">
      <p:cViewPr varScale="1">
        <p:scale>
          <a:sx n="140" d="100"/>
          <a:sy n="140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9EE10C-7912-C797-99C6-C75DC6769B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913DE-7266-71AA-C693-DC92B3DB28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D7B4E-6981-4AEC-BC22-893FF41E6345}" type="datetimeFigureOut">
              <a:rPr lang="en-PK" smtClean="0"/>
              <a:t>25-Jul-2026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4143C-7E25-8DB7-5005-9B9C3E4098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43829-108B-FE5B-1B51-1A4546AA8C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FAF79-51C9-4CD7-9D67-03B9E923AD8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03822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7/25/2026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www.icet.org.pk/" TargetMode="Externa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8C9CBB-56BA-D142-9CD6-7FCD2E89C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26ACE2"/>
              </a:clrFrom>
              <a:clrTo>
                <a:srgbClr val="26ACE2">
                  <a:alpha val="0"/>
                </a:srgbClr>
              </a:clrTo>
            </a:clrChange>
            <a:alphaModFix amt="20000"/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7293" t="-1536" r="32247" b="3262"/>
          <a:stretch/>
        </p:blipFill>
        <p:spPr>
          <a:xfrm rot="5400000">
            <a:off x="1608361" y="-1608359"/>
            <a:ext cx="5143500" cy="8360226"/>
          </a:xfrm>
          <a:prstGeom prst="rect">
            <a:avLst/>
          </a:prstGeom>
        </p:spPr>
      </p:pic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4F42A90F-4B13-5545-8C5D-39D422D1B6B6}"/>
              </a:ext>
            </a:extLst>
          </p:cNvPr>
          <p:cNvSpPr/>
          <p:nvPr userDrawn="1"/>
        </p:nvSpPr>
        <p:spPr>
          <a:xfrm>
            <a:off x="60760" y="-4"/>
            <a:ext cx="8116389" cy="5143500"/>
          </a:xfrm>
          <a:prstGeom prst="snip1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015957-F898-F341-96AA-CD4C9DEE6915}"/>
              </a:ext>
            </a:extLst>
          </p:cNvPr>
          <p:cNvGrpSpPr/>
          <p:nvPr userDrawn="1"/>
        </p:nvGrpSpPr>
        <p:grpSpPr>
          <a:xfrm>
            <a:off x="7239485" y="0"/>
            <a:ext cx="1961158" cy="5143501"/>
            <a:chOff x="7239485" y="0"/>
            <a:chExt cx="1961158" cy="5143501"/>
          </a:xfrm>
        </p:grpSpPr>
        <p:sp>
          <p:nvSpPr>
            <p:cNvPr id="35" name="Snip Single Corner Rectangle 34">
              <a:extLst>
                <a:ext uri="{FF2B5EF4-FFF2-40B4-BE49-F238E27FC236}">
                  <a16:creationId xmlns:a16="http://schemas.microsoft.com/office/drawing/2014/main" id="{2A3DA995-B02E-9147-B547-CE3989931016}"/>
                </a:ext>
              </a:extLst>
            </p:cNvPr>
            <p:cNvSpPr/>
            <p:nvPr userDrawn="1"/>
          </p:nvSpPr>
          <p:spPr>
            <a:xfrm flipH="1">
              <a:off x="8037870" y="1"/>
              <a:ext cx="1162773" cy="5143500"/>
            </a:xfrm>
            <a:prstGeom prst="snip1Rect">
              <a:avLst>
                <a:gd name="adj" fmla="val 50000"/>
              </a:avLst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57E901BE-D0E6-A24E-8EBC-CF2F2253D331}"/>
                </a:ext>
              </a:extLst>
            </p:cNvPr>
            <p:cNvSpPr/>
            <p:nvPr userDrawn="1"/>
          </p:nvSpPr>
          <p:spPr>
            <a:xfrm rot="5400000" flipV="1">
              <a:off x="7239485" y="0"/>
              <a:ext cx="1958904" cy="1958904"/>
            </a:xfrm>
            <a:prstGeom prst="rtTriangle">
              <a:avLst/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681D134-C851-054D-AE71-80FED5B08E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37140" y="200112"/>
            <a:ext cx="931635" cy="526201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EA6C5E46-002A-964E-8146-0843258284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333" y="3171327"/>
            <a:ext cx="6898820" cy="805247"/>
          </a:xfrm>
        </p:spPr>
        <p:txBody>
          <a:bodyPr>
            <a:normAutofit/>
          </a:bodyPr>
          <a:lstStyle>
            <a:lvl1pPr marL="0" indent="0" algn="l">
              <a:buNone/>
              <a:defRPr sz="2600" b="1" i="1">
                <a:solidFill>
                  <a:srgbClr val="01B4E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International Conference on Emerging Technologies (ICET 26) 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80EA1B85-ABCA-874B-8C49-1798C2FE1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098064"/>
            <a:ext cx="6898821" cy="29702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073AE"/>
                </a:solidFill>
              </a:defRPr>
            </a:lvl1pPr>
          </a:lstStyle>
          <a:p>
            <a:pPr algn="ctr"/>
            <a:r>
              <a:rPr lang="en-US" dirty="0"/>
              <a:t>GIK Institute of Engineering Sciences and Technology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BA96F0-1B51-AE49-880A-23E3859FC50E}"/>
              </a:ext>
            </a:extLst>
          </p:cNvPr>
          <p:cNvSpPr/>
          <p:nvPr userDrawn="1"/>
        </p:nvSpPr>
        <p:spPr>
          <a:xfrm>
            <a:off x="-1" y="0"/>
            <a:ext cx="129473" cy="5143500"/>
          </a:xfrm>
          <a:prstGeom prst="rect">
            <a:avLst/>
          </a:prstGeom>
          <a:solidFill>
            <a:srgbClr val="00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837A6-23BF-56EE-231E-AC19015737F2}"/>
              </a:ext>
            </a:extLst>
          </p:cNvPr>
          <p:cNvSpPr/>
          <p:nvPr userDrawn="1"/>
        </p:nvSpPr>
        <p:spPr>
          <a:xfrm>
            <a:off x="116485" y="4578927"/>
            <a:ext cx="7920655" cy="56457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1880E1B-2009-A645-A39C-DFB42591620A}"/>
              </a:ext>
            </a:extLst>
          </p:cNvPr>
          <p:cNvSpPr txBox="1">
            <a:spLocks/>
          </p:cNvSpPr>
          <p:nvPr userDrawn="1"/>
        </p:nvSpPr>
        <p:spPr>
          <a:xfrm>
            <a:off x="7720836" y="4805875"/>
            <a:ext cx="1423165" cy="337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i="0" dirty="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https://www.icet.org.pk/</a:t>
            </a:r>
            <a:endParaRPr lang="en-US" sz="900" b="1" i="0" dirty="0">
              <a:solidFill>
                <a:srgbClr val="FFFFFF"/>
              </a:solidFill>
            </a:endParaRPr>
          </a:p>
          <a:p>
            <a:pPr algn="ctr"/>
            <a:endParaRPr lang="en-US" sz="900" b="1" i="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EC6E5-5A98-9A6B-900F-F27C4226609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9472" y="4665661"/>
            <a:ext cx="2074802" cy="4215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B1D63E9-CFAD-A72B-23F4-9C3D9AECE09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/>
          <a:stretch/>
        </p:blipFill>
        <p:spPr bwMode="auto">
          <a:xfrm>
            <a:off x="1476354" y="171780"/>
            <a:ext cx="5666859" cy="2815707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95187A-C044-BD22-2071-84C6783FFC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2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156709"/>
            <a:ext cx="3256822" cy="162860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00" y="1642279"/>
            <a:ext cx="3886200" cy="14447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659678"/>
            <a:ext cx="3256822" cy="142731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00" y="3156709"/>
            <a:ext cx="3886200" cy="162860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423B85F-611F-D84E-92B9-B014B2FF0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76748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F3D8F41-F60A-FE49-8FD7-146B6D9735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00" y="1258651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Slide Number Placeholder 25">
            <a:extLst>
              <a:ext uri="{FF2B5EF4-FFF2-40B4-BE49-F238E27FC236}">
                <a16:creationId xmlns:a16="http://schemas.microsoft.com/office/drawing/2014/main" id="{63F59061-9BE9-E507-2293-5FC13E91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54981-2923-1519-CD64-F81A930AA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81DA2D-E2FE-658C-A596-1BC188653FCE}"/>
              </a:ext>
            </a:extLst>
          </p:cNvPr>
          <p:cNvSpPr/>
          <p:nvPr userDrawn="1"/>
        </p:nvSpPr>
        <p:spPr>
          <a:xfrm>
            <a:off x="116486" y="4855036"/>
            <a:ext cx="8044876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655097"/>
            <a:ext cx="3019523" cy="31172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655097"/>
            <a:ext cx="4096396" cy="3121823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621480-2E05-304D-90D5-0074466BC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556962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66852DA-5FCA-3C48-B7E0-24647A33D8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00" y="1241023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Slide Number Placeholder 25">
            <a:extLst>
              <a:ext uri="{FF2B5EF4-FFF2-40B4-BE49-F238E27FC236}">
                <a16:creationId xmlns:a16="http://schemas.microsoft.com/office/drawing/2014/main" id="{F42F8842-02CF-680C-8175-1B012C998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A5B9FD-123A-977C-6C46-AA959A26F9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A1740E-66F8-EF21-F25D-95601D78FEDD}"/>
              </a:ext>
            </a:extLst>
          </p:cNvPr>
          <p:cNvSpPr/>
          <p:nvPr userDrawn="1"/>
        </p:nvSpPr>
        <p:spPr>
          <a:xfrm>
            <a:off x="116486" y="4855036"/>
            <a:ext cx="8044876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594013"/>
            <a:ext cx="3256822" cy="31887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00" y="3888716"/>
            <a:ext cx="3886200" cy="89401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581575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29E52AC-48BD-114C-A96C-70541DCBE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41653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ABE92F0-8379-544C-9853-26997417C4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224353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Slide Number Placeholder 25">
            <a:extLst>
              <a:ext uri="{FF2B5EF4-FFF2-40B4-BE49-F238E27FC236}">
                <a16:creationId xmlns:a16="http://schemas.microsoft.com/office/drawing/2014/main" id="{3BAABEDA-C7EE-1CFA-E595-226F7D7A3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651A7D-200D-9755-A2AA-D4C6D2902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BC20A8-D0F5-EE59-2AE1-905ABD5DA0AC}"/>
              </a:ext>
            </a:extLst>
          </p:cNvPr>
          <p:cNvSpPr/>
          <p:nvPr userDrawn="1"/>
        </p:nvSpPr>
        <p:spPr>
          <a:xfrm>
            <a:off x="116486" y="4855036"/>
            <a:ext cx="8044876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5">
            <a:extLst>
              <a:ext uri="{FF2B5EF4-FFF2-40B4-BE49-F238E27FC236}">
                <a16:creationId xmlns:a16="http://schemas.microsoft.com/office/drawing/2014/main" id="{7964E9F9-68DC-3E6C-4885-9BA6CB3D6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612D7-B4E5-7154-E780-C2240791E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182CA4-3700-E4AC-6A22-C277F48657D6}"/>
              </a:ext>
            </a:extLst>
          </p:cNvPr>
          <p:cNvSpPr/>
          <p:nvPr userDrawn="1"/>
        </p:nvSpPr>
        <p:spPr>
          <a:xfrm>
            <a:off x="116486" y="4855036"/>
            <a:ext cx="8044876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338772"/>
            <a:ext cx="7257322" cy="18789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00" y="1573526"/>
            <a:ext cx="7257322" cy="67181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00" y="4264438"/>
            <a:ext cx="7257322" cy="497168"/>
          </a:xfrm>
        </p:spPr>
        <p:txBody>
          <a:bodyPr>
            <a:normAutofit/>
          </a:bodyPr>
          <a:lstStyle>
            <a:lvl1pPr marL="0" indent="0">
              <a:buNone/>
              <a:defRPr sz="14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A010C0-C937-414F-B4D6-989D04A36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68393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87F5892-F465-DC49-9737-4DFCCCFAAE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550" y="1213495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Slide Number Placeholder 25">
            <a:extLst>
              <a:ext uri="{FF2B5EF4-FFF2-40B4-BE49-F238E27FC236}">
                <a16:creationId xmlns:a16="http://schemas.microsoft.com/office/drawing/2014/main" id="{82586DC8-24BD-8569-BD9C-BD65A072E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0494FD-1AC5-E2D4-342E-1CE4764A2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C20D3B-2066-25EF-5ECC-88295DA548F2}"/>
              </a:ext>
            </a:extLst>
          </p:cNvPr>
          <p:cNvSpPr/>
          <p:nvPr userDrawn="1"/>
        </p:nvSpPr>
        <p:spPr>
          <a:xfrm>
            <a:off x="116486" y="4855036"/>
            <a:ext cx="8044876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254511"/>
            <a:ext cx="3886200" cy="1510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592258"/>
            <a:ext cx="7257322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4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254510"/>
            <a:ext cx="3256822" cy="1510936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43F8A4-18EA-E544-AA3F-489BF4E7C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23646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9371046-29F8-4B4F-86CC-821168A1D9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208630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Slide Number Placeholder 25">
            <a:extLst>
              <a:ext uri="{FF2B5EF4-FFF2-40B4-BE49-F238E27FC236}">
                <a16:creationId xmlns:a16="http://schemas.microsoft.com/office/drawing/2014/main" id="{034AF93F-EBD6-0F96-6252-051FED7E6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865A50-8412-C5B4-B77D-B73B6BAA2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5DFF92-5EDA-473C-5547-375C1E288299}"/>
              </a:ext>
            </a:extLst>
          </p:cNvPr>
          <p:cNvSpPr/>
          <p:nvPr userDrawn="1"/>
        </p:nvSpPr>
        <p:spPr>
          <a:xfrm>
            <a:off x="116486" y="4855036"/>
            <a:ext cx="8044876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575808"/>
            <a:ext cx="4473353" cy="21658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815081"/>
            <a:ext cx="4473353" cy="95036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188465" y="1583838"/>
            <a:ext cx="2697508" cy="3180505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334513-C7AD-9347-A732-E092B13A3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00" y="519777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17773B4-3F24-7F42-BD0E-510D5391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00" y="1192180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Slide Number Placeholder 25">
            <a:extLst>
              <a:ext uri="{FF2B5EF4-FFF2-40B4-BE49-F238E27FC236}">
                <a16:creationId xmlns:a16="http://schemas.microsoft.com/office/drawing/2014/main" id="{8B903F58-40C9-7768-DAE4-346213793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AD086-BF85-174A-8349-4CDFF2F75E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4935ED-69E5-37E9-4FAC-27E5E6D7999D}"/>
              </a:ext>
            </a:extLst>
          </p:cNvPr>
          <p:cNvSpPr/>
          <p:nvPr userDrawn="1"/>
        </p:nvSpPr>
        <p:spPr>
          <a:xfrm>
            <a:off x="116486" y="4855036"/>
            <a:ext cx="8044876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5">
            <a:extLst>
              <a:ext uri="{FF2B5EF4-FFF2-40B4-BE49-F238E27FC236}">
                <a16:creationId xmlns:a16="http://schemas.microsoft.com/office/drawing/2014/main" id="{C06F81EE-57DB-3A02-9CEB-7A18B0A28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73CA0-163D-0C6C-49F5-2C737E399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000422-2DF7-5E2A-98D3-CD954C50C9F2}"/>
              </a:ext>
            </a:extLst>
          </p:cNvPr>
          <p:cNvSpPr/>
          <p:nvPr userDrawn="1"/>
        </p:nvSpPr>
        <p:spPr>
          <a:xfrm>
            <a:off x="116486" y="4855036"/>
            <a:ext cx="8044876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1437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334BBC-AB74-9918-272D-F0D909207A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26ACE2"/>
              </a:clrFrom>
              <a:clrTo>
                <a:srgbClr val="26ACE2">
                  <a:alpha val="0"/>
                </a:srgbClr>
              </a:clrTo>
            </a:clrChange>
            <a:alphaModFix amt="20000"/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7293" t="-1536" r="32247" b="3262"/>
          <a:stretch/>
        </p:blipFill>
        <p:spPr>
          <a:xfrm rot="5400000">
            <a:off x="1608361" y="-1608359"/>
            <a:ext cx="5143500" cy="8360226"/>
          </a:xfrm>
          <a:prstGeom prst="rect">
            <a:avLst/>
          </a:prstGeom>
        </p:spPr>
      </p:pic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5C4EB9A0-6BC7-7742-A70D-39678A3FC384}"/>
              </a:ext>
            </a:extLst>
          </p:cNvPr>
          <p:cNvSpPr/>
          <p:nvPr userDrawn="1"/>
        </p:nvSpPr>
        <p:spPr>
          <a:xfrm>
            <a:off x="64735" y="20741"/>
            <a:ext cx="8116389" cy="5122755"/>
          </a:xfrm>
          <a:prstGeom prst="snip1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015957-F898-F341-96AA-CD4C9DEE6915}"/>
              </a:ext>
            </a:extLst>
          </p:cNvPr>
          <p:cNvGrpSpPr/>
          <p:nvPr userDrawn="1"/>
        </p:nvGrpSpPr>
        <p:grpSpPr>
          <a:xfrm>
            <a:off x="7239485" y="0"/>
            <a:ext cx="1961158" cy="5143501"/>
            <a:chOff x="7239485" y="0"/>
            <a:chExt cx="1961158" cy="5143501"/>
          </a:xfrm>
        </p:grpSpPr>
        <p:sp>
          <p:nvSpPr>
            <p:cNvPr id="35" name="Snip Single Corner Rectangle 34">
              <a:extLst>
                <a:ext uri="{FF2B5EF4-FFF2-40B4-BE49-F238E27FC236}">
                  <a16:creationId xmlns:a16="http://schemas.microsoft.com/office/drawing/2014/main" id="{2A3DA995-B02E-9147-B547-CE3989931016}"/>
                </a:ext>
              </a:extLst>
            </p:cNvPr>
            <p:cNvSpPr/>
            <p:nvPr userDrawn="1"/>
          </p:nvSpPr>
          <p:spPr>
            <a:xfrm flipH="1">
              <a:off x="8037870" y="1"/>
              <a:ext cx="1162773" cy="5143500"/>
            </a:xfrm>
            <a:prstGeom prst="snip1Rect">
              <a:avLst>
                <a:gd name="adj" fmla="val 50000"/>
              </a:avLst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57E901BE-D0E6-A24E-8EBC-CF2F2253D331}"/>
                </a:ext>
              </a:extLst>
            </p:cNvPr>
            <p:cNvSpPr/>
            <p:nvPr userDrawn="1"/>
          </p:nvSpPr>
          <p:spPr>
            <a:xfrm rot="5400000" flipV="1">
              <a:off x="7239485" y="0"/>
              <a:ext cx="1958904" cy="1958904"/>
            </a:xfrm>
            <a:prstGeom prst="rtTriangle">
              <a:avLst/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681D134-C851-054D-AE71-80FED5B08E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37140" y="200112"/>
            <a:ext cx="931635" cy="526201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83F85E39-8DC6-4541-AE75-979B7FA146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333" y="1954061"/>
            <a:ext cx="6898820" cy="946914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73AE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EA6C5E46-002A-964E-8146-0843258284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333" y="2970031"/>
            <a:ext cx="6898820" cy="956810"/>
          </a:xfrm>
        </p:spPr>
        <p:txBody>
          <a:bodyPr>
            <a:normAutofit/>
          </a:bodyPr>
          <a:lstStyle>
            <a:lvl1pPr marL="0" indent="0" algn="l">
              <a:buNone/>
              <a:defRPr sz="2500" b="1" i="1">
                <a:solidFill>
                  <a:srgbClr val="01B4E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80EA1B85-ABCA-874B-8C49-1798C2FE1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332" y="4326124"/>
            <a:ext cx="6898821" cy="29702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073AE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BA96F0-1B51-AE49-880A-23E3859FC50E}"/>
              </a:ext>
            </a:extLst>
          </p:cNvPr>
          <p:cNvSpPr/>
          <p:nvPr userDrawn="1"/>
        </p:nvSpPr>
        <p:spPr>
          <a:xfrm>
            <a:off x="-1" y="0"/>
            <a:ext cx="129473" cy="5143500"/>
          </a:xfrm>
          <a:prstGeom prst="rect">
            <a:avLst/>
          </a:prstGeom>
          <a:solidFill>
            <a:srgbClr val="00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1880E1B-2009-A645-A39C-DFB42591620A}"/>
              </a:ext>
            </a:extLst>
          </p:cNvPr>
          <p:cNvSpPr txBox="1">
            <a:spLocks/>
          </p:cNvSpPr>
          <p:nvPr userDrawn="1"/>
        </p:nvSpPr>
        <p:spPr>
          <a:xfrm>
            <a:off x="7981228" y="4686224"/>
            <a:ext cx="1162773" cy="33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0" dirty="0" err="1">
                <a:solidFill>
                  <a:schemeClr val="bg1"/>
                </a:solidFill>
              </a:rPr>
              <a:t>www.icet.org.pk</a:t>
            </a:r>
            <a:endParaRPr lang="en-US" sz="900" i="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922B6-9ABD-31FD-2638-0B6423EDCE0C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sp>
        <p:nvSpPr>
          <p:cNvPr id="4" name="Slide Number Placeholder 25">
            <a:extLst>
              <a:ext uri="{FF2B5EF4-FFF2-40B4-BE49-F238E27FC236}">
                <a16:creationId xmlns:a16="http://schemas.microsoft.com/office/drawing/2014/main" id="{0312F07B-01A8-541F-7DE3-C336A2961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7533F9-6F71-D7DA-D000-A3C8784FE7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63521-2C04-48C0-65DB-41F8F2ECC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26ACE2"/>
              </a:clrFrom>
              <a:clrTo>
                <a:srgbClr val="26ACE2">
                  <a:alpha val="0"/>
                </a:srgbClr>
              </a:clrTo>
            </a:clrChange>
            <a:alphaModFix amt="20000"/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7293" t="-1536" r="32247" b="3262"/>
          <a:stretch/>
        </p:blipFill>
        <p:spPr>
          <a:xfrm rot="5400000">
            <a:off x="1608361" y="-1608359"/>
            <a:ext cx="5143500" cy="8360226"/>
          </a:xfrm>
          <a:prstGeom prst="rect">
            <a:avLst/>
          </a:prstGeom>
        </p:spPr>
      </p:pic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B7E9D976-E311-B641-978A-11C6FFF87F74}"/>
              </a:ext>
            </a:extLst>
          </p:cNvPr>
          <p:cNvSpPr/>
          <p:nvPr userDrawn="1"/>
        </p:nvSpPr>
        <p:spPr>
          <a:xfrm>
            <a:off x="70546" y="7014"/>
            <a:ext cx="8116389" cy="5143500"/>
          </a:xfrm>
          <a:prstGeom prst="snip1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332" y="1796694"/>
            <a:ext cx="686204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73AE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331" y="2388734"/>
            <a:ext cx="686204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1B4E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A63398-9A0A-8E41-B673-3FA96B4B5B68}"/>
              </a:ext>
            </a:extLst>
          </p:cNvPr>
          <p:cNvSpPr/>
          <p:nvPr userDrawn="1"/>
        </p:nvSpPr>
        <p:spPr>
          <a:xfrm>
            <a:off x="-1" y="0"/>
            <a:ext cx="129473" cy="5143500"/>
          </a:xfrm>
          <a:prstGeom prst="rect">
            <a:avLst/>
          </a:prstGeom>
          <a:solidFill>
            <a:srgbClr val="00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015957-F898-F341-96AA-CD4C9DEE6915}"/>
              </a:ext>
            </a:extLst>
          </p:cNvPr>
          <p:cNvGrpSpPr/>
          <p:nvPr userDrawn="1"/>
        </p:nvGrpSpPr>
        <p:grpSpPr>
          <a:xfrm>
            <a:off x="7239485" y="0"/>
            <a:ext cx="1961158" cy="5143501"/>
            <a:chOff x="7239485" y="0"/>
            <a:chExt cx="1961158" cy="5143501"/>
          </a:xfrm>
        </p:grpSpPr>
        <p:sp>
          <p:nvSpPr>
            <p:cNvPr id="13" name="Snip Single Corner Rectangle 12">
              <a:extLst>
                <a:ext uri="{FF2B5EF4-FFF2-40B4-BE49-F238E27FC236}">
                  <a16:creationId xmlns:a16="http://schemas.microsoft.com/office/drawing/2014/main" id="{2A3DA995-B02E-9147-B547-CE3989931016}"/>
                </a:ext>
              </a:extLst>
            </p:cNvPr>
            <p:cNvSpPr/>
            <p:nvPr userDrawn="1"/>
          </p:nvSpPr>
          <p:spPr>
            <a:xfrm flipH="1">
              <a:off x="8037870" y="1"/>
              <a:ext cx="1162773" cy="5143500"/>
            </a:xfrm>
            <a:prstGeom prst="snip1Rect">
              <a:avLst>
                <a:gd name="adj" fmla="val 50000"/>
              </a:avLst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57E901BE-D0E6-A24E-8EBC-CF2F2253D331}"/>
                </a:ext>
              </a:extLst>
            </p:cNvPr>
            <p:cNvSpPr/>
            <p:nvPr userDrawn="1"/>
          </p:nvSpPr>
          <p:spPr>
            <a:xfrm rot="5400000" flipV="1">
              <a:off x="7239485" y="0"/>
              <a:ext cx="1958904" cy="1958904"/>
            </a:xfrm>
            <a:prstGeom prst="rtTriangle">
              <a:avLst/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681D134-C851-054D-AE71-80FED5B08E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37140" y="200112"/>
            <a:ext cx="931635" cy="52620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F1880E1B-2009-A645-A39C-DFB42591620A}"/>
              </a:ext>
            </a:extLst>
          </p:cNvPr>
          <p:cNvSpPr txBox="1">
            <a:spLocks/>
          </p:cNvSpPr>
          <p:nvPr userDrawn="1"/>
        </p:nvSpPr>
        <p:spPr>
          <a:xfrm>
            <a:off x="7981228" y="4805875"/>
            <a:ext cx="1162773" cy="33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0" dirty="0">
                <a:solidFill>
                  <a:schemeClr val="bg1"/>
                </a:solidFill>
              </a:rPr>
              <a:t>www.icit.nu.edu.pk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57BCC-DD82-F256-1F70-258179F3718F}"/>
              </a:ext>
            </a:extLst>
          </p:cNvPr>
          <p:cNvSpPr/>
          <p:nvPr userDrawn="1"/>
        </p:nvSpPr>
        <p:spPr>
          <a:xfrm>
            <a:off x="0" y="4863635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sp>
        <p:nvSpPr>
          <p:cNvPr id="6" name="Slide Number Placeholder 25">
            <a:extLst>
              <a:ext uri="{FF2B5EF4-FFF2-40B4-BE49-F238E27FC236}">
                <a16:creationId xmlns:a16="http://schemas.microsoft.com/office/drawing/2014/main" id="{D706EE41-DBEE-486D-A68B-3DB855352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667F19-5CBC-7001-7D31-9EDE13D3AB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FF6077F-603A-BC49-9C5D-7172FA4E532B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994273"/>
            <a:ext cx="7192736" cy="27005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7D3293-C8E3-8B4D-849D-84C3442398B6}"/>
              </a:ext>
            </a:extLst>
          </p:cNvPr>
          <p:cNvSpPr/>
          <p:nvPr userDrawn="1"/>
        </p:nvSpPr>
        <p:spPr>
          <a:xfrm>
            <a:off x="-1" y="0"/>
            <a:ext cx="129473" cy="5143500"/>
          </a:xfrm>
          <a:prstGeom prst="rect">
            <a:avLst/>
          </a:prstGeom>
          <a:solidFill>
            <a:srgbClr val="00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5C4EE3-8D25-6E4C-8D67-76BDD58F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432" y="810909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079AED3-8035-244E-BACE-D9A32AFE5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566419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Slide Number Placeholder 25">
            <a:extLst>
              <a:ext uri="{FF2B5EF4-FFF2-40B4-BE49-F238E27FC236}">
                <a16:creationId xmlns:a16="http://schemas.microsoft.com/office/drawing/2014/main" id="{F2B20FDF-B131-7211-A2A9-6E327941A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966FD-F952-85C7-BA67-3D55B7092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DEC3FE-2667-464E-BC59-D88F8EE25852}"/>
              </a:ext>
            </a:extLst>
          </p:cNvPr>
          <p:cNvSpPr/>
          <p:nvPr userDrawn="1"/>
        </p:nvSpPr>
        <p:spPr>
          <a:xfrm>
            <a:off x="116486" y="4855036"/>
            <a:ext cx="8044876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46020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799127"/>
            <a:ext cx="3401699" cy="29663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93323" y="1799127"/>
            <a:ext cx="3792649" cy="29663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8AD0A7-181F-A042-BA08-F9B0155F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00" y="628977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510ABD9-D541-A546-BDA1-282FD1785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00" y="1328957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Slide Number Placeholder 25">
            <a:extLst>
              <a:ext uri="{FF2B5EF4-FFF2-40B4-BE49-F238E27FC236}">
                <a16:creationId xmlns:a16="http://schemas.microsoft.com/office/drawing/2014/main" id="{B1B5A7C0-69C2-2466-91F1-43D292AD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E11831-ABC9-2D07-101B-7014B5A27D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48AB73-FC9A-F892-556B-21A490D0BB83}"/>
              </a:ext>
            </a:extLst>
          </p:cNvPr>
          <p:cNvSpPr/>
          <p:nvPr userDrawn="1"/>
        </p:nvSpPr>
        <p:spPr>
          <a:xfrm>
            <a:off x="116486" y="4855036"/>
            <a:ext cx="8044876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68050" y="1731818"/>
            <a:ext cx="3617922" cy="3047694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717752"/>
            <a:ext cx="3518183" cy="30476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34FA29-FF78-4247-B422-9CB3C156C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75840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21A0F07-0A01-604D-A10A-32D1FE0D1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364" y="1275820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Slide Number Placeholder 25">
            <a:extLst>
              <a:ext uri="{FF2B5EF4-FFF2-40B4-BE49-F238E27FC236}">
                <a16:creationId xmlns:a16="http://schemas.microsoft.com/office/drawing/2014/main" id="{D4B31CD8-8FE7-D698-33EC-954007B88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B449C6-BDDC-11D2-7489-B25CB0B20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651404D-F9E8-8442-0F1B-AA1A51C13F61}"/>
              </a:ext>
            </a:extLst>
          </p:cNvPr>
          <p:cNvSpPr/>
          <p:nvPr userDrawn="1"/>
        </p:nvSpPr>
        <p:spPr>
          <a:xfrm>
            <a:off x="116486" y="4855036"/>
            <a:ext cx="8044876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22444" y="3268627"/>
            <a:ext cx="3763528" cy="149681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647070"/>
            <a:ext cx="3413347" cy="31183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122444" y="1631873"/>
            <a:ext cx="3763528" cy="1572004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950B52-7DDE-B041-8DAF-12315E820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4318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6D56426-0BE2-154F-BFC0-7B41362035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279458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Slide Number Placeholder 25">
            <a:extLst>
              <a:ext uri="{FF2B5EF4-FFF2-40B4-BE49-F238E27FC236}">
                <a16:creationId xmlns:a16="http://schemas.microsoft.com/office/drawing/2014/main" id="{901EA30C-2188-69AA-FDFB-370A62A47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CEDA83-689B-3D00-1C16-D0460223A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40B5BFB-190C-38A3-DB5F-BFD63F4778E3}"/>
              </a:ext>
            </a:extLst>
          </p:cNvPr>
          <p:cNvSpPr/>
          <p:nvPr userDrawn="1"/>
        </p:nvSpPr>
        <p:spPr>
          <a:xfrm>
            <a:off x="116486" y="4855036"/>
            <a:ext cx="8044876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68049" y="2403238"/>
            <a:ext cx="3617923" cy="2362208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00" y="1576733"/>
            <a:ext cx="3582249" cy="31887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268049" y="1582557"/>
            <a:ext cx="3617923" cy="758882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163C31-F925-444C-8BE7-3A845791C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00" y="547322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B9B7C62-A98B-D64A-B870-B0BE17030C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00" y="1219511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Slide Number Placeholder 25">
            <a:extLst>
              <a:ext uri="{FF2B5EF4-FFF2-40B4-BE49-F238E27FC236}">
                <a16:creationId xmlns:a16="http://schemas.microsoft.com/office/drawing/2014/main" id="{D1B1D2EB-DB19-5999-77F8-1FE21CDAF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EC161C-DE4C-056A-9356-96845D8E7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B18D4B-B08D-C871-B066-A7DA15D6AE81}"/>
              </a:ext>
            </a:extLst>
          </p:cNvPr>
          <p:cNvSpPr/>
          <p:nvPr userDrawn="1"/>
        </p:nvSpPr>
        <p:spPr>
          <a:xfrm>
            <a:off x="116486" y="4855036"/>
            <a:ext cx="8044876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00" y="1608463"/>
            <a:ext cx="3314336" cy="3181942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999772" y="2532879"/>
            <a:ext cx="3886200" cy="22518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99772" y="1608463"/>
            <a:ext cx="3886200" cy="86727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E73C23-9D23-E345-84C3-69AEBC32B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3011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7608F67-A8D0-9945-9B5D-2D542DDCE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00" y="1270542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Slide Number Placeholder 25">
            <a:extLst>
              <a:ext uri="{FF2B5EF4-FFF2-40B4-BE49-F238E27FC236}">
                <a16:creationId xmlns:a16="http://schemas.microsoft.com/office/drawing/2014/main" id="{A0DC484C-352B-AA33-46CF-3AC6F6C2E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786B8-8E54-6CAC-487A-6EAFB741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85" y="3740"/>
            <a:ext cx="821950" cy="821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DC923D-F866-D556-0BD1-DD05F2685430}"/>
              </a:ext>
            </a:extLst>
          </p:cNvPr>
          <p:cNvSpPr/>
          <p:nvPr userDrawn="1"/>
        </p:nvSpPr>
        <p:spPr>
          <a:xfrm>
            <a:off x="116486" y="4855036"/>
            <a:ext cx="8044876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2026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://www.icet.org.p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2AA8D5F-A998-BD1D-8536-358672BEBA41}"/>
              </a:ext>
            </a:extLst>
          </p:cNvPr>
          <p:cNvGrpSpPr/>
          <p:nvPr userDrawn="1"/>
        </p:nvGrpSpPr>
        <p:grpSpPr>
          <a:xfrm>
            <a:off x="7239485" y="0"/>
            <a:ext cx="1961158" cy="5143501"/>
            <a:chOff x="7239485" y="0"/>
            <a:chExt cx="1961158" cy="5143501"/>
          </a:xfrm>
        </p:grpSpPr>
        <p:sp>
          <p:nvSpPr>
            <p:cNvPr id="10" name="Snip Single Corner Rectangle 12">
              <a:extLst>
                <a:ext uri="{FF2B5EF4-FFF2-40B4-BE49-F238E27FC236}">
                  <a16:creationId xmlns:a16="http://schemas.microsoft.com/office/drawing/2014/main" id="{CBAA083B-4C6F-922F-EEA8-E0B567430B71}"/>
                </a:ext>
              </a:extLst>
            </p:cNvPr>
            <p:cNvSpPr/>
            <p:nvPr userDrawn="1"/>
          </p:nvSpPr>
          <p:spPr>
            <a:xfrm flipH="1">
              <a:off x="8037870" y="1"/>
              <a:ext cx="1162773" cy="5143500"/>
            </a:xfrm>
            <a:prstGeom prst="snip1Rect">
              <a:avLst>
                <a:gd name="adj" fmla="val 50000"/>
              </a:avLst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6F81C2A4-8FA4-8612-55CF-B7F43F0830A7}"/>
                </a:ext>
              </a:extLst>
            </p:cNvPr>
            <p:cNvSpPr/>
            <p:nvPr userDrawn="1"/>
          </p:nvSpPr>
          <p:spPr>
            <a:xfrm rot="5400000" flipV="1">
              <a:off x="7239485" y="0"/>
              <a:ext cx="1958904" cy="1958904"/>
            </a:xfrm>
            <a:prstGeom prst="rtTriangle">
              <a:avLst/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nip Single Corner Rectangle 4">
            <a:extLst>
              <a:ext uri="{FF2B5EF4-FFF2-40B4-BE49-F238E27FC236}">
                <a16:creationId xmlns:a16="http://schemas.microsoft.com/office/drawing/2014/main" id="{DD368D2A-BF45-FB49-B010-489CE9FD5F20}"/>
              </a:ext>
            </a:extLst>
          </p:cNvPr>
          <p:cNvSpPr/>
          <p:nvPr userDrawn="1"/>
        </p:nvSpPr>
        <p:spPr>
          <a:xfrm>
            <a:off x="0" y="1"/>
            <a:ext cx="8049986" cy="5143500"/>
          </a:xfrm>
          <a:prstGeom prst="snip1Rect">
            <a:avLst/>
          </a:prstGeom>
          <a:solidFill>
            <a:srgbClr val="F6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Single Corner Rectangle 15">
            <a:extLst>
              <a:ext uri="{FF2B5EF4-FFF2-40B4-BE49-F238E27FC236}">
                <a16:creationId xmlns:a16="http://schemas.microsoft.com/office/drawing/2014/main" id="{47A93CC4-BECA-6780-10E6-0D8B231CB1EF}"/>
              </a:ext>
            </a:extLst>
          </p:cNvPr>
          <p:cNvSpPr/>
          <p:nvPr userDrawn="1"/>
        </p:nvSpPr>
        <p:spPr>
          <a:xfrm>
            <a:off x="60760" y="-4"/>
            <a:ext cx="8116389" cy="5143500"/>
          </a:xfrm>
          <a:prstGeom prst="snip1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E710F7-ADD9-5148-91F4-99563CAA19EB}"/>
              </a:ext>
            </a:extLst>
          </p:cNvPr>
          <p:cNvSpPr/>
          <p:nvPr userDrawn="1"/>
        </p:nvSpPr>
        <p:spPr>
          <a:xfrm>
            <a:off x="-1" y="0"/>
            <a:ext cx="129473" cy="5143500"/>
          </a:xfrm>
          <a:prstGeom prst="rect">
            <a:avLst/>
          </a:prstGeom>
          <a:solidFill>
            <a:srgbClr val="00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3241"/>
            <a:ext cx="6634132" cy="732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024354" cy="3366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8AE219-3526-EC67-7DE6-E5638BF98C3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159497" y="170300"/>
            <a:ext cx="931635" cy="52620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1BC0C0B5-D0C5-828D-C86E-68E1E9BAF930}"/>
              </a:ext>
            </a:extLst>
          </p:cNvPr>
          <p:cNvSpPr txBox="1">
            <a:spLocks/>
          </p:cNvSpPr>
          <p:nvPr userDrawn="1"/>
        </p:nvSpPr>
        <p:spPr>
          <a:xfrm>
            <a:off x="8187639" y="4805875"/>
            <a:ext cx="1001242" cy="337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i="0" dirty="0" err="1">
                <a:solidFill>
                  <a:srgbClr val="FFFFFF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www.icet.org.p</a:t>
            </a:r>
            <a:r>
              <a:rPr lang="en-US" sz="900" b="1" i="0" dirty="0" err="1">
                <a:solidFill>
                  <a:srgbClr val="FFFFFF"/>
                </a:solidFill>
              </a:rPr>
              <a:t>k</a:t>
            </a:r>
            <a:endParaRPr lang="en-US" sz="900" b="1" i="0" dirty="0">
              <a:solidFill>
                <a:srgbClr val="FFFFFF"/>
              </a:solidFill>
            </a:endParaRPr>
          </a:p>
          <a:p>
            <a:pPr algn="ctr"/>
            <a:endParaRPr lang="en-US" sz="900" b="1" i="0"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177415" y="4412805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6" r:id="rId2"/>
    <p:sldLayoutId id="2147483661" r:id="rId3"/>
    <p:sldLayoutId id="2147483687" r:id="rId4"/>
    <p:sldLayoutId id="2147483675" r:id="rId5"/>
    <p:sldLayoutId id="2147483664" r:id="rId6"/>
    <p:sldLayoutId id="2147483674" r:id="rId7"/>
    <p:sldLayoutId id="2147483665" r:id="rId8"/>
    <p:sldLayoutId id="2147483676" r:id="rId9"/>
    <p:sldLayoutId id="2147483677" r:id="rId10"/>
    <p:sldLayoutId id="2147483678" r:id="rId11"/>
    <p:sldLayoutId id="2147483679" r:id="rId12"/>
    <p:sldLayoutId id="2147483667" r:id="rId13"/>
    <p:sldLayoutId id="2147483680" r:id="rId14"/>
    <p:sldLayoutId id="2147483682" r:id="rId15"/>
    <p:sldLayoutId id="2147483681" r:id="rId16"/>
    <p:sldLayoutId id="2147483689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2BF7AD8-EA41-B8AE-FB8C-183E3D819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i="0" dirty="0"/>
              <a:t>21</a:t>
            </a:r>
            <a:r>
              <a:rPr lang="en-US" i="0" baseline="30000" dirty="0"/>
              <a:t>st</a:t>
            </a:r>
            <a:r>
              <a:rPr lang="en-US" i="0" dirty="0"/>
              <a:t> IEEE International Conference on Emerging Technologies (ICET 2026)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8D09E-294A-A91F-A493-CC8923E889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i="0" dirty="0"/>
              <a:t>GIK Institute of Engineering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78112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Comparisons</a:t>
            </a:r>
            <a:endParaRPr lang="en-PK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B32DAC05-6664-6B7C-5FD2-B41B8317C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2" y="1908290"/>
            <a:ext cx="7152634" cy="23140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0D49A3-41D6-DE0C-E0DC-6E3FEF506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2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Comparisons</a:t>
            </a:r>
            <a:endParaRPr lang="en-PK" dirty="0"/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A9908C1F-4AAE-CDD1-8978-2E5D96A2A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49" y="1421299"/>
            <a:ext cx="6450615" cy="32717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1FD5C9-8DC3-59D5-B46E-8A2D2136D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9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44D9D4-9D7C-AB31-CA8C-F475B91163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24F3CF-ACFC-3792-851B-4746A49F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 and Future Work</a:t>
            </a:r>
            <a:endParaRPr lang="en-P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FF5A9-D030-AFEA-A2AC-5FC420B7B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A8A01-67C7-A465-B53C-8689991D3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9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78D520-BF99-315D-E6E9-1703123F0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607671"/>
            <a:ext cx="7192736" cy="30871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H. Mukherjee, S. M. Obaidullah, K. C. Santosh, S.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Phadikar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, and K. Roy, "A lazy learning-based language identification from speech using MFCC-2 features," International Journal of Machine Learning and Cybernetics, vol. 11, no. 1, pp. 1-14, Jan. 2020.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Karmakar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and P. R. Krishna, "Leveraging Latent Representations of Speech for Indian Language Identification," in Proceedings of the 17th International Conference on Natural Language Processing (ICON), Dec. 2020, pp. 334-340.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W. Cai, Z. Cai, X. Zhang, X. Wang, and M. Li, "A novel learnable dictionary encoding layer for end-to-end language identification," in 2018 IEEE International Conference on Acoustics, Speech and Signal Processing (ICASSP), Apr. 2018, pp. 5189-5193.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CA235-85A1-BFA0-017C-499CFB6C7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9C3E-D813-F91C-7126-07634E8D8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533" y="1260790"/>
            <a:ext cx="6898820" cy="9469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Please write the session ID # as per conference program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92F3D-C1DE-4966-4570-4D16E101A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533" y="2491914"/>
            <a:ext cx="6898820" cy="956810"/>
          </a:xfrm>
        </p:spPr>
        <p:txBody>
          <a:bodyPr>
            <a:normAutofit/>
          </a:bodyPr>
          <a:lstStyle/>
          <a:p>
            <a:pPr algn="ctr"/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Write the title of your paper here and paper ID # also</a:t>
            </a:r>
            <a:endParaRPr lang="en-P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9C77E-FAB3-C0E7-FD4A-96D59EAC3F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9944" y="3952594"/>
            <a:ext cx="6898821" cy="29702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Write all authors name, their affiliation and Presenter Name</a:t>
            </a:r>
            <a:endParaRPr lang="en-P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87E7F-7C83-30F9-0ACB-B87023226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C4771-434F-DF35-9B1D-A0157A95C6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664447"/>
            <a:ext cx="7192736" cy="3030367"/>
          </a:xfrm>
        </p:spPr>
        <p:txBody>
          <a:bodyPr/>
          <a:lstStyle/>
          <a:p>
            <a:r>
              <a:rPr lang="en-US" sz="1600" dirty="0"/>
              <a:t>Total Time is 15 Minutes for presentation and 3-5 minutes for Q&amp;A Session.</a:t>
            </a:r>
          </a:p>
          <a:p>
            <a:r>
              <a:rPr lang="en-US" sz="1600" dirty="0"/>
              <a:t>Presentation should ideally cover the research gap, problem statement, methodology, important findings by the authors and the concluding remarks.</a:t>
            </a:r>
          </a:p>
          <a:p>
            <a:r>
              <a:rPr lang="en-US" sz="1600" dirty="0"/>
              <a:t>Referencing style should be the same as that of IEEE.</a:t>
            </a:r>
          </a:p>
          <a:p>
            <a:r>
              <a:rPr lang="en-US" sz="1600" dirty="0"/>
              <a:t>Reference on a slide should appear as foot notes on the same slide.</a:t>
            </a:r>
          </a:p>
          <a:p>
            <a:r>
              <a:rPr lang="en-US" sz="1600" dirty="0"/>
              <a:t>Figures should be easily visible and of good quality.</a:t>
            </a:r>
          </a:p>
          <a:p>
            <a:r>
              <a:rPr lang="en-US" sz="1600" dirty="0"/>
              <a:t>Avoid lengthy sentences, avoid putting too much text on a single slide.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BCB3A0-04F0-B799-9F0C-B096BC8D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C9C36-F301-2D0F-5BD8-160A102D10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68DC8-F3F7-1988-1ACE-271612E1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1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78D520-BF99-315D-E6E9-1703123F0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815" y="1593849"/>
            <a:ext cx="7192736" cy="2700541"/>
          </a:xfrm>
        </p:spPr>
        <p:txBody>
          <a:bodyPr/>
          <a:lstStyle/>
          <a:p>
            <a:r>
              <a:rPr lang="en-US" dirty="0"/>
              <a:t>Introduction </a:t>
            </a:r>
          </a:p>
          <a:p>
            <a:r>
              <a:rPr lang="en-US" dirty="0"/>
              <a:t>Problem Statement</a:t>
            </a:r>
          </a:p>
          <a:p>
            <a:r>
              <a:rPr lang="en-US" dirty="0"/>
              <a:t>Literature Review</a:t>
            </a:r>
          </a:p>
          <a:p>
            <a:r>
              <a:rPr lang="en-US" dirty="0"/>
              <a:t>Proposed Methodology</a:t>
            </a:r>
          </a:p>
          <a:p>
            <a:r>
              <a:rPr lang="en-US" dirty="0"/>
              <a:t>Results Comparison</a:t>
            </a:r>
          </a:p>
          <a:p>
            <a:r>
              <a:rPr lang="en-US" dirty="0"/>
              <a:t>References</a:t>
            </a:r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B1495-7AAB-370F-9E38-901060E20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6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33E048-EDC8-5DFF-DE95-3AACD097A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Please introduce the area in general</a:t>
            </a:r>
          </a:p>
          <a:p>
            <a:endParaRPr lang="en-US" dirty="0"/>
          </a:p>
          <a:p>
            <a:r>
              <a:rPr lang="en-US" dirty="0"/>
              <a:t>Give 2, 3 examples of the sub-area that you are working in</a:t>
            </a:r>
          </a:p>
          <a:p>
            <a:endParaRPr lang="en-US" dirty="0"/>
          </a:p>
          <a:p>
            <a:r>
              <a:rPr lang="en-US" dirty="0"/>
              <a:t>Introduction slide should only be limited to 1 slide only</a:t>
            </a:r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689D88-8DDF-18EE-683A-DD2B6D23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P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C8FC-596C-218D-BF3D-7E35E5AE7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530D0-26F2-65E9-E670-FE15159B5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9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78D520-BF99-315D-E6E9-1703123F0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655483"/>
            <a:ext cx="7192736" cy="30393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Write the problem statement here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</a:rPr>
              <a:t>Please do not write the solution here – it should appear in the next slides</a:t>
            </a:r>
            <a:endParaRPr lang="en-US" dirty="0"/>
          </a:p>
          <a:p>
            <a:pPr>
              <a:lnSpc>
                <a:spcPct val="150000"/>
              </a:lnSpc>
            </a:pPr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138DD-0BB2-C02E-E7BD-B0CE94F99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6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 </a:t>
            </a:r>
            <a:endParaRPr lang="en-P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60501-9D4B-A982-1D8A-7F1B75AD9D4B}"/>
              </a:ext>
            </a:extLst>
          </p:cNvPr>
          <p:cNvSpPr txBox="1"/>
          <p:nvPr/>
        </p:nvSpPr>
        <p:spPr>
          <a:xfrm>
            <a:off x="2303585" y="2453026"/>
            <a:ext cx="460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9" name="Picture 8" descr="Table, timeline&#10;&#10;Description automatically generated">
            <a:extLst>
              <a:ext uri="{FF2B5EF4-FFF2-40B4-BE49-F238E27FC236}">
                <a16:creationId xmlns:a16="http://schemas.microsoft.com/office/drawing/2014/main" id="{038A3C10-F7D6-22F2-B231-89471480B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7" y="1668065"/>
            <a:ext cx="7831398" cy="29796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D57027-55E7-860D-C30D-D4419057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1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78D520-BF99-315D-E6E9-1703123F0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54618"/>
            <a:ext cx="7192736" cy="270054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b="1" i="0" u="none" strike="noStrike" dirty="0">
              <a:solidFill>
                <a:srgbClr val="10093A"/>
              </a:solidFill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32" y="930847"/>
            <a:ext cx="6634132" cy="432084"/>
          </a:xfrm>
        </p:spPr>
        <p:txBody>
          <a:bodyPr/>
          <a:lstStyle/>
          <a:p>
            <a:r>
              <a:rPr lang="en-US" dirty="0"/>
              <a:t>Proposed Methodology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3594-182E-571F-223D-484548BB4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78D520-BF99-315D-E6E9-1703123F0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54618"/>
            <a:ext cx="7192736" cy="270054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b="1" i="0" u="none" strike="noStrike" dirty="0">
              <a:solidFill>
                <a:srgbClr val="10093A"/>
              </a:solidFill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32" y="930847"/>
            <a:ext cx="6634132" cy="432084"/>
          </a:xfrm>
        </p:spPr>
        <p:txBody>
          <a:bodyPr/>
          <a:lstStyle/>
          <a:p>
            <a:r>
              <a:rPr lang="en-US" dirty="0"/>
              <a:t>Proposed Methodology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5657D-7945-2236-FE0E-EC7D71A18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6911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11136</TotalTime>
  <Words>392</Words>
  <Application>Microsoft Office PowerPoint</Application>
  <PresentationFormat>On-screen Show (16:9)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Courier New</vt:lpstr>
      <vt:lpstr>LucidaGrande</vt:lpstr>
      <vt:lpstr>Wingdings</vt:lpstr>
      <vt:lpstr>Theme 1</vt:lpstr>
      <vt:lpstr>PowerPoint Presentation</vt:lpstr>
      <vt:lpstr>Please write the session ID # as per conference program</vt:lpstr>
      <vt:lpstr>Guidelines</vt:lpstr>
      <vt:lpstr>Presentation Outline</vt:lpstr>
      <vt:lpstr>Introduction</vt:lpstr>
      <vt:lpstr>Problem Statement</vt:lpstr>
      <vt:lpstr>Literature Review </vt:lpstr>
      <vt:lpstr>Proposed Methodology</vt:lpstr>
      <vt:lpstr>Proposed Methodology</vt:lpstr>
      <vt:lpstr>Results Comparisons</vt:lpstr>
      <vt:lpstr>Results Comparisons</vt:lpstr>
      <vt:lpstr>Concluding Remarks and Future Work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Dr. Waleed Tariq Sethi Asstt. Prof FEE</cp:lastModifiedBy>
  <cp:revision>127</cp:revision>
  <dcterms:created xsi:type="dcterms:W3CDTF">2016-10-24T19:40:55Z</dcterms:created>
  <dcterms:modified xsi:type="dcterms:W3CDTF">2026-07-25T12:13:51Z</dcterms:modified>
</cp:coreProperties>
</file>