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15"/>
  </p:notesMasterIdLst>
  <p:handoutMasterIdLst>
    <p:handoutMasterId r:id="rId16"/>
  </p:handoutMasterIdLst>
  <p:sldIdLst>
    <p:sldId id="263" r:id="rId2"/>
    <p:sldId id="266" r:id="rId3"/>
    <p:sldId id="265" r:id="rId4"/>
    <p:sldId id="267" r:id="rId5"/>
    <p:sldId id="276" r:id="rId6"/>
    <p:sldId id="268" r:id="rId7"/>
    <p:sldId id="269" r:id="rId8"/>
    <p:sldId id="270" r:id="rId9"/>
    <p:sldId id="277" r:id="rId10"/>
    <p:sldId id="273" r:id="rId11"/>
    <p:sldId id="274" r:id="rId12"/>
    <p:sldId id="278" r:id="rId13"/>
    <p:sldId id="275" r:id="rId14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DAFF"/>
    <a:srgbClr val="BD51FF"/>
    <a:srgbClr val="B953FF"/>
    <a:srgbClr val="FFFFFF"/>
    <a:srgbClr val="004578"/>
    <a:srgbClr val="E7F6FB"/>
    <a:srgbClr val="16649D"/>
    <a:srgbClr val="01B4E3"/>
    <a:srgbClr val="0073AE"/>
    <a:srgbClr val="CBE0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15"/>
    <p:restoredTop sz="96182"/>
  </p:normalViewPr>
  <p:slideViewPr>
    <p:cSldViewPr snapToGrid="0" snapToObjects="1">
      <p:cViewPr varScale="1">
        <p:scale>
          <a:sx n="142" d="100"/>
          <a:sy n="142" d="100"/>
        </p:scale>
        <p:origin x="31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48" d="100"/>
          <a:sy n="48" d="100"/>
        </p:scale>
        <p:origin x="2752" y="3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A9EE10C-7912-C797-99C6-C75DC6769B2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PK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86913DE-7266-71AA-C693-DC92B3DB286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AD7B4E-6981-4AEC-BC22-893FF41E6345}" type="datetimeFigureOut">
              <a:rPr lang="en-PK" smtClean="0"/>
              <a:t>10/11/2024</a:t>
            </a:fld>
            <a:endParaRPr lang="en-PK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DB4143C-7E25-8DB7-5005-9B9C3E40982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PK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843829-108B-FE5B-1B51-1A4546AA8CB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FFAF79-51C9-4CD7-9D67-03B9E923AD85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35038225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328D45-CD78-E946-97C3-593DC6155472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F362D4-5DD5-1441-A093-8EF5773AF7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1808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hdphoto" Target="../media/hdphoto1.wdp"/><Relationship Id="rId7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hyperlink" Target="https://www.icet.org.pk/" TargetMode="External"/><Relationship Id="rId10" Type="http://schemas.openxmlformats.org/officeDocument/2006/relationships/image" Target="../media/image7.png"/><Relationship Id="rId4" Type="http://schemas.openxmlformats.org/officeDocument/2006/relationships/image" Target="../media/image1.emf"/><Relationship Id="rId9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6.png"/><Relationship Id="rId4" Type="http://schemas.openxmlformats.org/officeDocument/2006/relationships/image" Target="../media/image1.emf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6.png"/><Relationship Id="rId4" Type="http://schemas.openxmlformats.org/officeDocument/2006/relationships/image" Target="../media/image1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Al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5D8C9CBB-56BA-D142-9CD6-7FCD2E89CDE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clrChange>
              <a:clrFrom>
                <a:srgbClr val="26ACE2"/>
              </a:clrFrom>
              <a:clrTo>
                <a:srgbClr val="26ACE2">
                  <a:alpha val="0"/>
                </a:srgbClr>
              </a:clrTo>
            </a:clrChange>
            <a:alphaModFix amt="20000"/>
            <a:duotone>
              <a:prstClr val="black"/>
              <a:srgbClr val="7030A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rcRect l="7293" t="-1536" r="32247" b="3262"/>
          <a:stretch/>
        </p:blipFill>
        <p:spPr>
          <a:xfrm rot="5400000">
            <a:off x="1608361" y="-1608359"/>
            <a:ext cx="5143500" cy="8360226"/>
          </a:xfrm>
          <a:prstGeom prst="rect">
            <a:avLst/>
          </a:prstGeom>
        </p:spPr>
      </p:pic>
      <p:sp>
        <p:nvSpPr>
          <p:cNvPr id="16" name="Snip Single Corner Rectangle 15">
            <a:extLst>
              <a:ext uri="{FF2B5EF4-FFF2-40B4-BE49-F238E27FC236}">
                <a16:creationId xmlns:a16="http://schemas.microsoft.com/office/drawing/2014/main" id="{4F42A90F-4B13-5545-8C5D-39D422D1B6B6}"/>
              </a:ext>
            </a:extLst>
          </p:cNvPr>
          <p:cNvSpPr/>
          <p:nvPr userDrawn="1"/>
        </p:nvSpPr>
        <p:spPr>
          <a:xfrm>
            <a:off x="60760" y="-4"/>
            <a:ext cx="8116389" cy="5143500"/>
          </a:xfrm>
          <a:prstGeom prst="snip1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1015957-F898-F341-96AA-CD4C9DEE6915}"/>
              </a:ext>
            </a:extLst>
          </p:cNvPr>
          <p:cNvGrpSpPr/>
          <p:nvPr userDrawn="1"/>
        </p:nvGrpSpPr>
        <p:grpSpPr>
          <a:xfrm>
            <a:off x="7239485" y="0"/>
            <a:ext cx="1961158" cy="5143501"/>
            <a:chOff x="7239485" y="0"/>
            <a:chExt cx="1961158" cy="5143501"/>
          </a:xfrm>
        </p:grpSpPr>
        <p:sp>
          <p:nvSpPr>
            <p:cNvPr id="35" name="Snip Single Corner Rectangle 34">
              <a:extLst>
                <a:ext uri="{FF2B5EF4-FFF2-40B4-BE49-F238E27FC236}">
                  <a16:creationId xmlns:a16="http://schemas.microsoft.com/office/drawing/2014/main" id="{2A3DA995-B02E-9147-B547-CE3989931016}"/>
                </a:ext>
              </a:extLst>
            </p:cNvPr>
            <p:cNvSpPr/>
            <p:nvPr userDrawn="1"/>
          </p:nvSpPr>
          <p:spPr>
            <a:xfrm flipH="1">
              <a:off x="8037870" y="1"/>
              <a:ext cx="1162773" cy="5143500"/>
            </a:xfrm>
            <a:prstGeom prst="snip1Rect">
              <a:avLst>
                <a:gd name="adj" fmla="val 50000"/>
              </a:avLst>
            </a:prstGeom>
            <a:solidFill>
              <a:srgbClr val="0045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Right Triangle 35">
              <a:extLst>
                <a:ext uri="{FF2B5EF4-FFF2-40B4-BE49-F238E27FC236}">
                  <a16:creationId xmlns:a16="http://schemas.microsoft.com/office/drawing/2014/main" id="{57E901BE-D0E6-A24E-8EBC-CF2F2253D331}"/>
                </a:ext>
              </a:extLst>
            </p:cNvPr>
            <p:cNvSpPr/>
            <p:nvPr userDrawn="1"/>
          </p:nvSpPr>
          <p:spPr>
            <a:xfrm rot="5400000" flipV="1">
              <a:off x="7239485" y="0"/>
              <a:ext cx="1958904" cy="1958904"/>
            </a:xfrm>
            <a:prstGeom prst="rtTriangle">
              <a:avLst/>
            </a:prstGeom>
            <a:solidFill>
              <a:srgbClr val="0045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7" name="Picture 36">
            <a:extLst>
              <a:ext uri="{FF2B5EF4-FFF2-40B4-BE49-F238E27FC236}">
                <a16:creationId xmlns:a16="http://schemas.microsoft.com/office/drawing/2014/main" id="{3681D134-C851-054D-AE71-80FED5B08E5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037140" y="200112"/>
            <a:ext cx="931635" cy="526201"/>
          </a:xfrm>
          <a:prstGeom prst="rect">
            <a:avLst/>
          </a:prstGeom>
        </p:spPr>
      </p:pic>
      <p:sp>
        <p:nvSpPr>
          <p:cNvPr id="42" name="Subtitle 2">
            <a:extLst>
              <a:ext uri="{FF2B5EF4-FFF2-40B4-BE49-F238E27FC236}">
                <a16:creationId xmlns:a16="http://schemas.microsoft.com/office/drawing/2014/main" id="{EA6C5E46-002A-964E-8146-08432582847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27333" y="3171327"/>
            <a:ext cx="6898820" cy="805247"/>
          </a:xfrm>
        </p:spPr>
        <p:txBody>
          <a:bodyPr>
            <a:normAutofit/>
          </a:bodyPr>
          <a:lstStyle>
            <a:lvl1pPr marL="0" indent="0" algn="l">
              <a:buNone/>
              <a:defRPr sz="2600" b="1" i="1">
                <a:solidFill>
                  <a:srgbClr val="01B4E3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algn="ctr"/>
            <a:r>
              <a:rPr lang="en-US" dirty="0"/>
              <a:t>19</a:t>
            </a:r>
            <a:r>
              <a:rPr lang="en-US" baseline="30000" dirty="0"/>
              <a:t>th</a:t>
            </a:r>
            <a:r>
              <a:rPr lang="en-US" dirty="0"/>
              <a:t> International Conference on Emerging Technologies (ICET 24) </a:t>
            </a:r>
          </a:p>
        </p:txBody>
      </p:sp>
      <p:sp>
        <p:nvSpPr>
          <p:cNvPr id="43" name="Text Placeholder 3">
            <a:extLst>
              <a:ext uri="{FF2B5EF4-FFF2-40B4-BE49-F238E27FC236}">
                <a16:creationId xmlns:a16="http://schemas.microsoft.com/office/drawing/2014/main" id="{80EA1B85-ABCA-874B-8C49-1798C2FE1BE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8650" y="4098064"/>
            <a:ext cx="6898821" cy="297023"/>
          </a:xfrm>
        </p:spPr>
        <p:txBody>
          <a:bodyPr>
            <a:normAutofit/>
          </a:bodyPr>
          <a:lstStyle>
            <a:lvl1pPr marL="0" indent="0">
              <a:buNone/>
              <a:defRPr sz="1800" b="1" i="1">
                <a:solidFill>
                  <a:srgbClr val="0073AE"/>
                </a:solidFill>
              </a:defRPr>
            </a:lvl1pPr>
          </a:lstStyle>
          <a:p>
            <a:pPr algn="ctr"/>
            <a:r>
              <a:rPr lang="en-US" dirty="0"/>
              <a:t>GIK Institute of Engineering Sciences and Technology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3BA96F0-1B51-AE49-880A-23E3859FC50E}"/>
              </a:ext>
            </a:extLst>
          </p:cNvPr>
          <p:cNvSpPr/>
          <p:nvPr userDrawn="1"/>
        </p:nvSpPr>
        <p:spPr>
          <a:xfrm>
            <a:off x="-1" y="0"/>
            <a:ext cx="129473" cy="5143500"/>
          </a:xfrm>
          <a:prstGeom prst="rect">
            <a:avLst/>
          </a:prstGeom>
          <a:solidFill>
            <a:srgbClr val="0045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3A837A6-23BF-56EE-231E-AC19015737F2}"/>
              </a:ext>
            </a:extLst>
          </p:cNvPr>
          <p:cNvSpPr/>
          <p:nvPr userDrawn="1"/>
        </p:nvSpPr>
        <p:spPr>
          <a:xfrm>
            <a:off x="116485" y="4578927"/>
            <a:ext cx="7920655" cy="564574"/>
          </a:xfrm>
          <a:prstGeom prst="rect">
            <a:avLst/>
          </a:prstGeom>
          <a:solidFill>
            <a:srgbClr val="004578"/>
          </a:solidFill>
          <a:ln>
            <a:solidFill>
              <a:srgbClr val="0045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F1880E1B-2009-A645-A39C-DFB42591620A}"/>
              </a:ext>
            </a:extLst>
          </p:cNvPr>
          <p:cNvSpPr txBox="1">
            <a:spLocks/>
          </p:cNvSpPr>
          <p:nvPr userDrawn="1"/>
        </p:nvSpPr>
        <p:spPr>
          <a:xfrm>
            <a:off x="7720836" y="4805875"/>
            <a:ext cx="1423165" cy="3376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0066A1"/>
              </a:buClr>
              <a:buFont typeface="LucidaGrande" charset="0"/>
              <a:buNone/>
              <a:defRPr sz="2100" b="1" i="1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066A1"/>
              </a:buClr>
              <a:buFont typeface="LucidaGrande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066A1"/>
              </a:buClr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066A1"/>
              </a:buClr>
              <a:buFont typeface="Wingdings" charset="2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066A1"/>
              </a:buClr>
              <a:buFont typeface="Courier New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900" b="1" i="0" dirty="0">
                <a:solidFill>
                  <a:srgbClr val="FFFFFF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https://www.icet.org.pk/</a:t>
            </a:r>
            <a:endParaRPr lang="en-US" sz="900" b="1" i="0" dirty="0">
              <a:solidFill>
                <a:srgbClr val="FFFFFF"/>
              </a:solidFill>
            </a:endParaRPr>
          </a:p>
          <a:p>
            <a:pPr algn="ctr"/>
            <a:endParaRPr lang="en-US" sz="900" b="1" i="0" dirty="0">
              <a:solidFill>
                <a:srgbClr val="FFFFFF"/>
              </a:solidFill>
            </a:endParaRPr>
          </a:p>
        </p:txBody>
      </p:sp>
      <p:pic>
        <p:nvPicPr>
          <p:cNvPr id="8" name="Google Shape;99;p25">
            <a:extLst>
              <a:ext uri="{FF2B5EF4-FFF2-40B4-BE49-F238E27FC236}">
                <a16:creationId xmlns:a16="http://schemas.microsoft.com/office/drawing/2014/main" id="{1E51DDA3-9602-0ECE-CFD3-9063AB37B02D}"/>
              </a:ext>
            </a:extLst>
          </p:cNvPr>
          <p:cNvPicPr preferRelativeResize="0"/>
          <p:nvPr userDrawn="1"/>
        </p:nvPicPr>
        <p:blipFill>
          <a:blip r:embed="rId6"/>
          <a:srcRect/>
          <a:stretch/>
        </p:blipFill>
        <p:spPr>
          <a:xfrm>
            <a:off x="159259" y="53585"/>
            <a:ext cx="925867" cy="9258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C96E430-F56B-AFE8-0264-4648AC8D6552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4891597" y="4543048"/>
            <a:ext cx="2201643" cy="60044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ABEC6E5-5A98-9A6B-900F-F27C42266097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236185" y="4665661"/>
            <a:ext cx="2074802" cy="42158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7549795-32AB-C1B0-D0C9-39E4670F75F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9"/>
          <a:srcRect/>
          <a:stretch/>
        </p:blipFill>
        <p:spPr bwMode="auto">
          <a:xfrm>
            <a:off x="8167482" y="3971693"/>
            <a:ext cx="883344" cy="883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0B1D63E9-CFAD-A72B-23F4-9C3D9AECE095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67"/>
          <a:stretch/>
        </p:blipFill>
        <p:spPr bwMode="auto">
          <a:xfrm>
            <a:off x="1476354" y="171780"/>
            <a:ext cx="5666859" cy="2815707"/>
          </a:xfrm>
          <a:prstGeom prst="rect">
            <a:avLst/>
          </a:prstGeom>
          <a:ln>
            <a:noFill/>
          </a:ln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49289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9150" y="3156709"/>
            <a:ext cx="3256822" cy="1628607"/>
          </a:xfrm>
        </p:spPr>
        <p:txBody>
          <a:bodyPr/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00" y="1642279"/>
            <a:ext cx="3886200" cy="144471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sz="half" idx="14" hasCustomPrompt="1"/>
          </p:nvPr>
        </p:nvSpPr>
        <p:spPr>
          <a:xfrm>
            <a:off x="4629150" y="1659678"/>
            <a:ext cx="3256822" cy="1427311"/>
          </a:xfrm>
        </p:spPr>
        <p:txBody>
          <a:bodyPr/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half" idx="15" hasCustomPrompt="1"/>
          </p:nvPr>
        </p:nvSpPr>
        <p:spPr>
          <a:xfrm>
            <a:off x="628600" y="3156709"/>
            <a:ext cx="3886200" cy="1628607"/>
          </a:xfrm>
        </p:spPr>
        <p:txBody>
          <a:bodyPr/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8423B85F-611F-D84E-92B9-B014B2FF0B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576748"/>
            <a:ext cx="6634132" cy="610390"/>
          </a:xfrm>
        </p:spPr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BF3D8F41-F60A-FE49-8FD7-146B6D97358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8600" y="1258651"/>
            <a:ext cx="7257372" cy="267632"/>
          </a:xfrm>
        </p:spPr>
        <p:txBody>
          <a:bodyPr>
            <a:normAutofit/>
          </a:bodyPr>
          <a:lstStyle>
            <a:lvl1pPr marL="0" indent="0">
              <a:buNone/>
              <a:defRPr sz="1800" b="1" i="1">
                <a:solidFill>
                  <a:srgbClr val="01B4E3"/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DA86E5F-4C8D-C352-8056-B8ABEBF15147}"/>
              </a:ext>
            </a:extLst>
          </p:cNvPr>
          <p:cNvSpPr/>
          <p:nvPr userDrawn="1"/>
        </p:nvSpPr>
        <p:spPr>
          <a:xfrm>
            <a:off x="0" y="4855037"/>
            <a:ext cx="9198389" cy="288464"/>
          </a:xfrm>
          <a:prstGeom prst="rect">
            <a:avLst/>
          </a:prstGeom>
          <a:solidFill>
            <a:srgbClr val="004578"/>
          </a:solidFill>
          <a:ln>
            <a:solidFill>
              <a:srgbClr val="0045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ICET 2024 GIK Institute of </a:t>
            </a:r>
            <a:r>
              <a:rPr lang="en-US" dirty="0" err="1"/>
              <a:t>Engg</a:t>
            </a:r>
            <a:r>
              <a:rPr lang="en-US" dirty="0"/>
              <a:t>. Sciences and Technology</a:t>
            </a:r>
          </a:p>
        </p:txBody>
      </p:sp>
      <p:pic>
        <p:nvPicPr>
          <p:cNvPr id="5" name="Google Shape;99;p25">
            <a:extLst>
              <a:ext uri="{FF2B5EF4-FFF2-40B4-BE49-F238E27FC236}">
                <a16:creationId xmlns:a16="http://schemas.microsoft.com/office/drawing/2014/main" id="{7B5D085E-113C-9C5A-D546-2C4332DAFBEA}"/>
              </a:ext>
            </a:extLst>
          </p:cNvPr>
          <p:cNvPicPr preferRelativeResize="0"/>
          <p:nvPr userDrawn="1"/>
        </p:nvPicPr>
        <p:blipFill>
          <a:blip r:embed="rId2"/>
          <a:srcRect/>
          <a:stretch/>
        </p:blipFill>
        <p:spPr>
          <a:xfrm>
            <a:off x="140129" y="1"/>
            <a:ext cx="758662" cy="7586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8F53128-67A3-F67A-C780-005311211B3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/>
          <a:srcRect/>
          <a:stretch/>
        </p:blipFill>
        <p:spPr bwMode="auto">
          <a:xfrm>
            <a:off x="8260656" y="3971693"/>
            <a:ext cx="883344" cy="883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25">
            <a:extLst>
              <a:ext uri="{FF2B5EF4-FFF2-40B4-BE49-F238E27FC236}">
                <a16:creationId xmlns:a16="http://schemas.microsoft.com/office/drawing/2014/main" id="{63F59061-9BE9-E507-2293-5FC13E916A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4591" y="4581188"/>
            <a:ext cx="31358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0066A1"/>
                </a:solidFill>
              </a:defRPr>
            </a:lvl1pPr>
          </a:lstStyle>
          <a:p>
            <a:fld id="{3DD97BEB-BAEF-0344-9D5C-EC73E478698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60082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1" y="1655097"/>
            <a:ext cx="3019523" cy="311727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able Placeholder 8"/>
          <p:cNvSpPr>
            <a:spLocks noGrp="1"/>
          </p:cNvSpPr>
          <p:nvPr>
            <p:ph type="tbl" sz="quarter" idx="14" hasCustomPrompt="1"/>
          </p:nvPr>
        </p:nvSpPr>
        <p:spPr>
          <a:xfrm>
            <a:off x="3789576" y="1655097"/>
            <a:ext cx="4096396" cy="3121823"/>
          </a:xfrm>
        </p:spPr>
        <p:txBody>
          <a:bodyPr>
            <a:normAutofit/>
          </a:bodyPr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30621480-2E05-304D-90D5-0074466BCC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1" y="556962"/>
            <a:ext cx="6634132" cy="610390"/>
          </a:xfrm>
        </p:spPr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066852DA-5FCA-3C48-B7E0-24647A33D83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8600" y="1241023"/>
            <a:ext cx="7257372" cy="267632"/>
          </a:xfrm>
        </p:spPr>
        <p:txBody>
          <a:bodyPr>
            <a:normAutofit/>
          </a:bodyPr>
          <a:lstStyle>
            <a:lvl1pPr marL="0" indent="0">
              <a:buNone/>
              <a:defRPr sz="1800" b="1" i="1">
                <a:solidFill>
                  <a:srgbClr val="01B4E3"/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3E0A2A4-E9A0-C03D-5DEE-B9CDFE325FA0}"/>
              </a:ext>
            </a:extLst>
          </p:cNvPr>
          <p:cNvSpPr/>
          <p:nvPr userDrawn="1"/>
        </p:nvSpPr>
        <p:spPr>
          <a:xfrm>
            <a:off x="0" y="4855037"/>
            <a:ext cx="9198389" cy="288464"/>
          </a:xfrm>
          <a:prstGeom prst="rect">
            <a:avLst/>
          </a:prstGeom>
          <a:solidFill>
            <a:srgbClr val="004578"/>
          </a:solidFill>
          <a:ln>
            <a:solidFill>
              <a:srgbClr val="0045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ICET 2024 GIK Institute of </a:t>
            </a:r>
            <a:r>
              <a:rPr lang="en-US" dirty="0" err="1"/>
              <a:t>Engg</a:t>
            </a:r>
            <a:r>
              <a:rPr lang="en-US" dirty="0"/>
              <a:t>. Sciences and Technology</a:t>
            </a:r>
          </a:p>
        </p:txBody>
      </p:sp>
      <p:pic>
        <p:nvPicPr>
          <p:cNvPr id="4" name="Google Shape;99;p25">
            <a:extLst>
              <a:ext uri="{FF2B5EF4-FFF2-40B4-BE49-F238E27FC236}">
                <a16:creationId xmlns:a16="http://schemas.microsoft.com/office/drawing/2014/main" id="{7D571193-CB68-8C2C-53E1-046F6E48AA10}"/>
              </a:ext>
            </a:extLst>
          </p:cNvPr>
          <p:cNvPicPr preferRelativeResize="0"/>
          <p:nvPr userDrawn="1"/>
        </p:nvPicPr>
        <p:blipFill>
          <a:blip r:embed="rId2"/>
          <a:srcRect/>
          <a:stretch/>
        </p:blipFill>
        <p:spPr>
          <a:xfrm>
            <a:off x="140129" y="1"/>
            <a:ext cx="758662" cy="7586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EEE77D5-FDF3-7FBF-1D46-792C9FA6CA7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/>
          <a:srcRect/>
          <a:stretch/>
        </p:blipFill>
        <p:spPr bwMode="auto">
          <a:xfrm>
            <a:off x="8260656" y="3971693"/>
            <a:ext cx="883344" cy="883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5">
            <a:extLst>
              <a:ext uri="{FF2B5EF4-FFF2-40B4-BE49-F238E27FC236}">
                <a16:creationId xmlns:a16="http://schemas.microsoft.com/office/drawing/2014/main" id="{F42F8842-02CF-680C-8175-1B012C998C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4591" y="4581188"/>
            <a:ext cx="31358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0066A1"/>
                </a:solidFill>
              </a:defRPr>
            </a:lvl1pPr>
          </a:lstStyle>
          <a:p>
            <a:fld id="{3DD97BEB-BAEF-0344-9D5C-EC73E478698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7240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4629150" y="1594013"/>
            <a:ext cx="3256822" cy="318871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628600" y="3888716"/>
            <a:ext cx="3886200" cy="894010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628650" y="1581575"/>
            <a:ext cx="3886200" cy="2222393"/>
          </a:xfrm>
        </p:spPr>
        <p:txBody>
          <a:bodyPr>
            <a:normAutofit/>
          </a:bodyPr>
          <a:lstStyle>
            <a:lvl1pPr marL="0" indent="0">
              <a:buNone/>
              <a:defRPr sz="900" i="1" baseline="0"/>
            </a:lvl1pPr>
          </a:lstStyle>
          <a:p>
            <a:r>
              <a:rPr lang="en-US" dirty="0"/>
              <a:t>Insert Photo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29E52AC-48BD-114C-A96C-70541DCBE2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541653"/>
            <a:ext cx="6634132" cy="610390"/>
          </a:xfrm>
        </p:spPr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2ABE92F0-8379-544C-9853-26997417C41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8650" y="1224353"/>
            <a:ext cx="7257372" cy="267632"/>
          </a:xfrm>
        </p:spPr>
        <p:txBody>
          <a:bodyPr>
            <a:normAutofit/>
          </a:bodyPr>
          <a:lstStyle>
            <a:lvl1pPr marL="0" indent="0">
              <a:buNone/>
              <a:defRPr sz="1800" b="1" i="1">
                <a:solidFill>
                  <a:srgbClr val="01B4E3"/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0C50B7D-593B-5F8F-3D40-D5B78DCB8480}"/>
              </a:ext>
            </a:extLst>
          </p:cNvPr>
          <p:cNvSpPr/>
          <p:nvPr userDrawn="1"/>
        </p:nvSpPr>
        <p:spPr>
          <a:xfrm>
            <a:off x="0" y="4855037"/>
            <a:ext cx="9198389" cy="288464"/>
          </a:xfrm>
          <a:prstGeom prst="rect">
            <a:avLst/>
          </a:prstGeom>
          <a:solidFill>
            <a:srgbClr val="004578"/>
          </a:solidFill>
          <a:ln>
            <a:solidFill>
              <a:srgbClr val="0045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ICET 2024 GIK Institute of </a:t>
            </a:r>
            <a:r>
              <a:rPr lang="en-US" dirty="0" err="1"/>
              <a:t>Engg</a:t>
            </a:r>
            <a:r>
              <a:rPr lang="en-US" dirty="0"/>
              <a:t>. Sciences and Technology</a:t>
            </a:r>
          </a:p>
        </p:txBody>
      </p:sp>
      <p:pic>
        <p:nvPicPr>
          <p:cNvPr id="6" name="Google Shape;99;p25">
            <a:extLst>
              <a:ext uri="{FF2B5EF4-FFF2-40B4-BE49-F238E27FC236}">
                <a16:creationId xmlns:a16="http://schemas.microsoft.com/office/drawing/2014/main" id="{CB2A5DBF-92ED-CA29-DECE-61A243AF745D}"/>
              </a:ext>
            </a:extLst>
          </p:cNvPr>
          <p:cNvPicPr preferRelativeResize="0"/>
          <p:nvPr userDrawn="1"/>
        </p:nvPicPr>
        <p:blipFill>
          <a:blip r:embed="rId2"/>
          <a:srcRect/>
          <a:stretch/>
        </p:blipFill>
        <p:spPr>
          <a:xfrm>
            <a:off x="140129" y="1"/>
            <a:ext cx="758662" cy="7586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FE40531-8D55-856C-06D8-1615400722B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/>
          <a:srcRect/>
          <a:stretch/>
        </p:blipFill>
        <p:spPr bwMode="auto">
          <a:xfrm>
            <a:off x="8260656" y="3971693"/>
            <a:ext cx="883344" cy="883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25">
            <a:extLst>
              <a:ext uri="{FF2B5EF4-FFF2-40B4-BE49-F238E27FC236}">
                <a16:creationId xmlns:a16="http://schemas.microsoft.com/office/drawing/2014/main" id="{3BAABEDA-C7EE-1CFA-E595-226F7D7A36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4591" y="4581188"/>
            <a:ext cx="31358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0066A1"/>
                </a:solidFill>
              </a:defRPr>
            </a:lvl1pPr>
          </a:lstStyle>
          <a:p>
            <a:fld id="{3DD97BEB-BAEF-0344-9D5C-EC73E478698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9558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233D328-F6F1-4E7C-D397-78A6EFB7F562}"/>
              </a:ext>
            </a:extLst>
          </p:cNvPr>
          <p:cNvSpPr/>
          <p:nvPr userDrawn="1"/>
        </p:nvSpPr>
        <p:spPr>
          <a:xfrm>
            <a:off x="0" y="4855037"/>
            <a:ext cx="9198389" cy="288464"/>
          </a:xfrm>
          <a:prstGeom prst="rect">
            <a:avLst/>
          </a:prstGeom>
          <a:solidFill>
            <a:srgbClr val="004578"/>
          </a:solidFill>
          <a:ln>
            <a:solidFill>
              <a:srgbClr val="0045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ICET 2024 GIK Institute of </a:t>
            </a:r>
            <a:r>
              <a:rPr lang="en-US" dirty="0" err="1"/>
              <a:t>Engg</a:t>
            </a:r>
            <a:r>
              <a:rPr lang="en-US" dirty="0"/>
              <a:t>. Sciences and Technology</a:t>
            </a:r>
          </a:p>
        </p:txBody>
      </p:sp>
      <p:pic>
        <p:nvPicPr>
          <p:cNvPr id="7" name="Google Shape;99;p25">
            <a:extLst>
              <a:ext uri="{FF2B5EF4-FFF2-40B4-BE49-F238E27FC236}">
                <a16:creationId xmlns:a16="http://schemas.microsoft.com/office/drawing/2014/main" id="{B513A8DB-E746-7581-6AB1-C668EDC17D65}"/>
              </a:ext>
            </a:extLst>
          </p:cNvPr>
          <p:cNvPicPr preferRelativeResize="0"/>
          <p:nvPr userDrawn="1"/>
        </p:nvPicPr>
        <p:blipFill>
          <a:blip r:embed="rId2"/>
          <a:srcRect/>
          <a:stretch/>
        </p:blipFill>
        <p:spPr>
          <a:xfrm>
            <a:off x="140129" y="1"/>
            <a:ext cx="758662" cy="7586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21D23EE-6EE4-3326-100C-289A1CC6A14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/>
          <a:srcRect/>
          <a:stretch/>
        </p:blipFill>
        <p:spPr bwMode="auto">
          <a:xfrm>
            <a:off x="8260656" y="3971693"/>
            <a:ext cx="883344" cy="883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5">
            <a:extLst>
              <a:ext uri="{FF2B5EF4-FFF2-40B4-BE49-F238E27FC236}">
                <a16:creationId xmlns:a16="http://schemas.microsoft.com/office/drawing/2014/main" id="{7964E9F9-68DC-3E6C-4885-9BA6CB3D6C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4591" y="4581188"/>
            <a:ext cx="31358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0066A1"/>
                </a:solidFill>
              </a:defRPr>
            </a:lvl1pPr>
          </a:lstStyle>
          <a:p>
            <a:fld id="{3DD97BEB-BAEF-0344-9D5C-EC73E478698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41047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Bulle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0" y="2338772"/>
            <a:ext cx="7257322" cy="187895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628600" y="1573526"/>
            <a:ext cx="7257322" cy="67181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628600" y="4264438"/>
            <a:ext cx="7257322" cy="497168"/>
          </a:xfrm>
        </p:spPr>
        <p:txBody>
          <a:bodyPr>
            <a:normAutofit/>
          </a:bodyPr>
          <a:lstStyle>
            <a:lvl1pPr marL="0" indent="0">
              <a:buNone/>
              <a:defRPr sz="1400" b="1" i="1">
                <a:solidFill>
                  <a:srgbClr val="0066A1"/>
                </a:solidFill>
              </a:defRPr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E0A010C0-C937-414F-B4D6-989D04A369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568393"/>
            <a:ext cx="6634132" cy="610390"/>
          </a:xfrm>
        </p:spPr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387F5892-F465-DC49-9737-4DFCCCFAAEE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8550" y="1213495"/>
            <a:ext cx="7257372" cy="267632"/>
          </a:xfrm>
        </p:spPr>
        <p:txBody>
          <a:bodyPr>
            <a:normAutofit/>
          </a:bodyPr>
          <a:lstStyle>
            <a:lvl1pPr marL="0" indent="0">
              <a:buNone/>
              <a:defRPr sz="1800" b="1" i="1">
                <a:solidFill>
                  <a:srgbClr val="01B4E3"/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9FB889C-93F4-6365-175B-135176606BA8}"/>
              </a:ext>
            </a:extLst>
          </p:cNvPr>
          <p:cNvSpPr/>
          <p:nvPr userDrawn="1"/>
        </p:nvSpPr>
        <p:spPr>
          <a:xfrm>
            <a:off x="0" y="4855037"/>
            <a:ext cx="9198389" cy="288464"/>
          </a:xfrm>
          <a:prstGeom prst="rect">
            <a:avLst/>
          </a:prstGeom>
          <a:solidFill>
            <a:srgbClr val="004578"/>
          </a:solidFill>
          <a:ln>
            <a:solidFill>
              <a:srgbClr val="0045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ICET 2024 GIK Institute of </a:t>
            </a:r>
            <a:r>
              <a:rPr lang="en-US" dirty="0" err="1"/>
              <a:t>Engg</a:t>
            </a:r>
            <a:r>
              <a:rPr lang="en-US" dirty="0"/>
              <a:t>. Sciences and Technology</a:t>
            </a:r>
          </a:p>
        </p:txBody>
      </p:sp>
      <p:pic>
        <p:nvPicPr>
          <p:cNvPr id="5" name="Google Shape;99;p25">
            <a:extLst>
              <a:ext uri="{FF2B5EF4-FFF2-40B4-BE49-F238E27FC236}">
                <a16:creationId xmlns:a16="http://schemas.microsoft.com/office/drawing/2014/main" id="{9B51DFC6-FBCF-73C5-4B08-11FA9E755FB0}"/>
              </a:ext>
            </a:extLst>
          </p:cNvPr>
          <p:cNvPicPr preferRelativeResize="0"/>
          <p:nvPr userDrawn="1"/>
        </p:nvPicPr>
        <p:blipFill>
          <a:blip r:embed="rId2"/>
          <a:srcRect/>
          <a:stretch/>
        </p:blipFill>
        <p:spPr>
          <a:xfrm>
            <a:off x="140129" y="1"/>
            <a:ext cx="758662" cy="7586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0362C1C-524D-88E9-188F-C25D83E4181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/>
          <a:srcRect/>
          <a:stretch/>
        </p:blipFill>
        <p:spPr bwMode="auto">
          <a:xfrm>
            <a:off x="8260656" y="3971693"/>
            <a:ext cx="883344" cy="883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25">
            <a:extLst>
              <a:ext uri="{FF2B5EF4-FFF2-40B4-BE49-F238E27FC236}">
                <a16:creationId xmlns:a16="http://schemas.microsoft.com/office/drawing/2014/main" id="{82586DC8-24BD-8569-BD9C-BD65A072E0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4591" y="4581188"/>
            <a:ext cx="31358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0066A1"/>
                </a:solidFill>
              </a:defRPr>
            </a:lvl1pPr>
          </a:lstStyle>
          <a:p>
            <a:fld id="{3DD97BEB-BAEF-0344-9D5C-EC73E478698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78911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Bullets,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0" y="3254511"/>
            <a:ext cx="3886200" cy="151093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628650" y="1592258"/>
            <a:ext cx="7257322" cy="1556426"/>
          </a:xfrm>
        </p:spPr>
        <p:txBody>
          <a:bodyPr numCol="2" spcCol="274320">
            <a:normAutofit/>
          </a:bodyPr>
          <a:lstStyle>
            <a:lvl1pPr marL="0" indent="0">
              <a:buNone/>
              <a:defRPr sz="140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  <a:r>
              <a:rPr lang="en-US" dirty="0" err="1"/>
              <a:t>Excepteur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</a:t>
            </a:r>
            <a:r>
              <a:rPr lang="en-US" dirty="0"/>
              <a:t> </a:t>
            </a:r>
            <a:r>
              <a:rPr lang="en-US" dirty="0" err="1"/>
              <a:t>cupidatat</a:t>
            </a:r>
            <a:r>
              <a:rPr lang="en-US" dirty="0"/>
              <a:t> non </a:t>
            </a:r>
            <a:r>
              <a:rPr lang="en-US" dirty="0" err="1"/>
              <a:t>proident</a:t>
            </a:r>
            <a:r>
              <a:rPr lang="en-US" dirty="0"/>
              <a:t>, </a:t>
            </a:r>
            <a:r>
              <a:rPr lang="en-US" dirty="0" err="1"/>
              <a:t>sunt</a:t>
            </a:r>
            <a:r>
              <a:rPr lang="en-US" dirty="0"/>
              <a:t> in culpa qui.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4629150" y="3254510"/>
            <a:ext cx="3256822" cy="1510936"/>
          </a:xfrm>
        </p:spPr>
        <p:txBody>
          <a:bodyPr>
            <a:normAutofit/>
          </a:bodyPr>
          <a:lstStyle>
            <a:lvl1pPr marL="0" indent="0">
              <a:buNone/>
              <a:defRPr sz="900" i="1" baseline="0"/>
            </a:lvl1pPr>
          </a:lstStyle>
          <a:p>
            <a:r>
              <a:rPr lang="en-US" dirty="0"/>
              <a:t>Insert Photo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9843F8A4-18EA-E544-AA3F-489BF4E7C9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523646"/>
            <a:ext cx="6634132" cy="610390"/>
          </a:xfrm>
        </p:spPr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A9371046-29F8-4B4F-86CC-821168A1D9E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8650" y="1208630"/>
            <a:ext cx="7257372" cy="267632"/>
          </a:xfrm>
        </p:spPr>
        <p:txBody>
          <a:bodyPr>
            <a:normAutofit/>
          </a:bodyPr>
          <a:lstStyle>
            <a:lvl1pPr marL="0" indent="0">
              <a:buNone/>
              <a:defRPr sz="1800" b="1" i="1">
                <a:solidFill>
                  <a:srgbClr val="01B4E3"/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5309D0C-9151-ABA6-713E-D388B49D0E4E}"/>
              </a:ext>
            </a:extLst>
          </p:cNvPr>
          <p:cNvSpPr/>
          <p:nvPr userDrawn="1"/>
        </p:nvSpPr>
        <p:spPr>
          <a:xfrm>
            <a:off x="0" y="4855037"/>
            <a:ext cx="9198389" cy="288464"/>
          </a:xfrm>
          <a:prstGeom prst="rect">
            <a:avLst/>
          </a:prstGeom>
          <a:solidFill>
            <a:srgbClr val="004578"/>
          </a:solidFill>
          <a:ln>
            <a:solidFill>
              <a:srgbClr val="0045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ICET 2024 GIK Institute of </a:t>
            </a:r>
            <a:r>
              <a:rPr lang="en-US" dirty="0" err="1"/>
              <a:t>Engg</a:t>
            </a:r>
            <a:r>
              <a:rPr lang="en-US" dirty="0"/>
              <a:t>. Sciences and Technology</a:t>
            </a:r>
          </a:p>
        </p:txBody>
      </p:sp>
      <p:pic>
        <p:nvPicPr>
          <p:cNvPr id="6" name="Google Shape;99;p25">
            <a:extLst>
              <a:ext uri="{FF2B5EF4-FFF2-40B4-BE49-F238E27FC236}">
                <a16:creationId xmlns:a16="http://schemas.microsoft.com/office/drawing/2014/main" id="{B909F275-6530-FA94-379B-94E30B6710FF}"/>
              </a:ext>
            </a:extLst>
          </p:cNvPr>
          <p:cNvPicPr preferRelativeResize="0"/>
          <p:nvPr userDrawn="1"/>
        </p:nvPicPr>
        <p:blipFill>
          <a:blip r:embed="rId2"/>
          <a:srcRect/>
          <a:stretch/>
        </p:blipFill>
        <p:spPr>
          <a:xfrm>
            <a:off x="140129" y="1"/>
            <a:ext cx="758662" cy="758662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B9B8EB8-75D5-3569-5F08-53019CB2C9B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/>
          <a:srcRect/>
          <a:stretch/>
        </p:blipFill>
        <p:spPr bwMode="auto">
          <a:xfrm>
            <a:off x="8260656" y="3971693"/>
            <a:ext cx="883344" cy="883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25">
            <a:extLst>
              <a:ext uri="{FF2B5EF4-FFF2-40B4-BE49-F238E27FC236}">
                <a16:creationId xmlns:a16="http://schemas.microsoft.com/office/drawing/2014/main" id="{034AF93F-EBD6-0F96-6252-051FED7E65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4591" y="4581188"/>
            <a:ext cx="31358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0066A1"/>
                </a:solidFill>
              </a:defRPr>
            </a:lvl1pPr>
          </a:lstStyle>
          <a:p>
            <a:fld id="{3DD97BEB-BAEF-0344-9D5C-EC73E478698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22244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and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0" y="1575808"/>
            <a:ext cx="4473353" cy="216583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628650" y="3815081"/>
            <a:ext cx="4473353" cy="950365"/>
          </a:xfrm>
        </p:spPr>
        <p:txBody>
          <a:bodyPr>
            <a:normAutofit/>
          </a:bodyPr>
          <a:lstStyle>
            <a:lvl1pPr marL="0" indent="0">
              <a:buNone/>
              <a:defRPr sz="1400" b="1">
                <a:solidFill>
                  <a:srgbClr val="0066A1"/>
                </a:solidFill>
              </a:defRPr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.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5188465" y="1583838"/>
            <a:ext cx="2697508" cy="3180505"/>
          </a:xfrm>
        </p:spPr>
        <p:txBody>
          <a:bodyPr>
            <a:normAutofit/>
          </a:bodyPr>
          <a:lstStyle>
            <a:lvl1pPr marL="0" indent="0">
              <a:buNone/>
              <a:defRPr sz="900" i="1" baseline="0"/>
            </a:lvl1pPr>
          </a:lstStyle>
          <a:p>
            <a:r>
              <a:rPr lang="en-US" dirty="0"/>
              <a:t>Insert Photo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3F334513-C7AD-9347-A732-E092B13A3E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00" y="519777"/>
            <a:ext cx="6634132" cy="610390"/>
          </a:xfrm>
        </p:spPr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017773B4-3F24-7F42-BD0E-510D5391545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8600" y="1192180"/>
            <a:ext cx="7257372" cy="267632"/>
          </a:xfrm>
        </p:spPr>
        <p:txBody>
          <a:bodyPr>
            <a:normAutofit/>
          </a:bodyPr>
          <a:lstStyle>
            <a:lvl1pPr marL="0" indent="0">
              <a:buNone/>
              <a:defRPr sz="1800" b="1" i="1">
                <a:solidFill>
                  <a:srgbClr val="01B4E3"/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2C6C1F-8DAB-585F-F39F-FF71ACB1746C}"/>
              </a:ext>
            </a:extLst>
          </p:cNvPr>
          <p:cNvSpPr/>
          <p:nvPr userDrawn="1"/>
        </p:nvSpPr>
        <p:spPr>
          <a:xfrm>
            <a:off x="0" y="4855037"/>
            <a:ext cx="9198389" cy="288464"/>
          </a:xfrm>
          <a:prstGeom prst="rect">
            <a:avLst/>
          </a:prstGeom>
          <a:solidFill>
            <a:srgbClr val="004578"/>
          </a:solidFill>
          <a:ln>
            <a:solidFill>
              <a:srgbClr val="0045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ICET 2024 GIK Institute of </a:t>
            </a:r>
            <a:r>
              <a:rPr lang="en-US" dirty="0" err="1"/>
              <a:t>Engg</a:t>
            </a:r>
            <a:r>
              <a:rPr lang="en-US" dirty="0"/>
              <a:t>. Sciences and Technology</a:t>
            </a:r>
          </a:p>
        </p:txBody>
      </p:sp>
      <p:pic>
        <p:nvPicPr>
          <p:cNvPr id="6" name="Google Shape;99;p25">
            <a:extLst>
              <a:ext uri="{FF2B5EF4-FFF2-40B4-BE49-F238E27FC236}">
                <a16:creationId xmlns:a16="http://schemas.microsoft.com/office/drawing/2014/main" id="{AF04822E-1654-7F5A-64FB-048A855B936E}"/>
              </a:ext>
            </a:extLst>
          </p:cNvPr>
          <p:cNvPicPr preferRelativeResize="0"/>
          <p:nvPr userDrawn="1"/>
        </p:nvPicPr>
        <p:blipFill>
          <a:blip r:embed="rId2"/>
          <a:srcRect/>
          <a:stretch/>
        </p:blipFill>
        <p:spPr>
          <a:xfrm>
            <a:off x="140129" y="1"/>
            <a:ext cx="758662" cy="758662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5A4AE98-5A58-8D90-102D-8B4CD5B98B0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/>
          <a:srcRect/>
          <a:stretch/>
        </p:blipFill>
        <p:spPr bwMode="auto">
          <a:xfrm>
            <a:off x="8260656" y="3971693"/>
            <a:ext cx="883344" cy="883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25">
            <a:extLst>
              <a:ext uri="{FF2B5EF4-FFF2-40B4-BE49-F238E27FC236}">
                <a16:creationId xmlns:a16="http://schemas.microsoft.com/office/drawing/2014/main" id="{8B903F58-40C9-7768-DAE4-346213793A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4591" y="4581188"/>
            <a:ext cx="31358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0066A1"/>
                </a:solidFill>
              </a:defRPr>
            </a:lvl1pPr>
          </a:lstStyle>
          <a:p>
            <a:fld id="{3DD97BEB-BAEF-0344-9D5C-EC73E478698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01107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O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F115FE7-7E84-F4EB-E826-196B71E0C279}"/>
              </a:ext>
            </a:extLst>
          </p:cNvPr>
          <p:cNvSpPr/>
          <p:nvPr userDrawn="1"/>
        </p:nvSpPr>
        <p:spPr>
          <a:xfrm>
            <a:off x="0" y="4855037"/>
            <a:ext cx="9198389" cy="288464"/>
          </a:xfrm>
          <a:prstGeom prst="rect">
            <a:avLst/>
          </a:prstGeom>
          <a:solidFill>
            <a:srgbClr val="004578"/>
          </a:solidFill>
          <a:ln>
            <a:solidFill>
              <a:srgbClr val="0045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ICET 2024 GIK Institute of </a:t>
            </a:r>
            <a:r>
              <a:rPr lang="en-US" dirty="0" err="1"/>
              <a:t>Engg</a:t>
            </a:r>
            <a:r>
              <a:rPr lang="en-US" dirty="0"/>
              <a:t>. Sciences and Technology</a:t>
            </a:r>
          </a:p>
        </p:txBody>
      </p:sp>
      <p:pic>
        <p:nvPicPr>
          <p:cNvPr id="4" name="Google Shape;99;p25">
            <a:extLst>
              <a:ext uri="{FF2B5EF4-FFF2-40B4-BE49-F238E27FC236}">
                <a16:creationId xmlns:a16="http://schemas.microsoft.com/office/drawing/2014/main" id="{4D4643D7-B93C-E1A8-358A-1DC6AC0E5426}"/>
              </a:ext>
            </a:extLst>
          </p:cNvPr>
          <p:cNvPicPr preferRelativeResize="0"/>
          <p:nvPr userDrawn="1"/>
        </p:nvPicPr>
        <p:blipFill>
          <a:blip r:embed="rId2"/>
          <a:srcRect/>
          <a:stretch/>
        </p:blipFill>
        <p:spPr>
          <a:xfrm>
            <a:off x="140129" y="1"/>
            <a:ext cx="758662" cy="7586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5210944-7CC3-550D-1B3A-8AD9C1CD502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/>
          <a:srcRect/>
          <a:stretch/>
        </p:blipFill>
        <p:spPr bwMode="auto">
          <a:xfrm>
            <a:off x="8260656" y="3971693"/>
            <a:ext cx="883344" cy="883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5">
            <a:extLst>
              <a:ext uri="{FF2B5EF4-FFF2-40B4-BE49-F238E27FC236}">
                <a16:creationId xmlns:a16="http://schemas.microsoft.com/office/drawing/2014/main" id="{C06F81EE-57DB-3A02-9CEB-7A18B0A28F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4591" y="4581188"/>
            <a:ext cx="31358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0066A1"/>
                </a:solidFill>
              </a:defRPr>
            </a:lvl1pPr>
          </a:lstStyle>
          <a:p>
            <a:fld id="{3DD97BEB-BAEF-0344-9D5C-EC73E478698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3767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9334BBC-AB74-9918-272D-F0D909207AD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clrChange>
              <a:clrFrom>
                <a:srgbClr val="26ACE2"/>
              </a:clrFrom>
              <a:clrTo>
                <a:srgbClr val="26ACE2">
                  <a:alpha val="0"/>
                </a:srgbClr>
              </a:clrTo>
            </a:clrChange>
            <a:alphaModFix amt="20000"/>
            <a:duotone>
              <a:prstClr val="black"/>
              <a:srgbClr val="7030A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rcRect l="7293" t="-1536" r="32247" b="3262"/>
          <a:stretch/>
        </p:blipFill>
        <p:spPr>
          <a:xfrm rot="5400000">
            <a:off x="1608361" y="-1608359"/>
            <a:ext cx="5143500" cy="8360226"/>
          </a:xfrm>
          <a:prstGeom prst="rect">
            <a:avLst/>
          </a:prstGeom>
        </p:spPr>
      </p:pic>
      <p:sp>
        <p:nvSpPr>
          <p:cNvPr id="14" name="Snip Single Corner Rectangle 13">
            <a:extLst>
              <a:ext uri="{FF2B5EF4-FFF2-40B4-BE49-F238E27FC236}">
                <a16:creationId xmlns:a16="http://schemas.microsoft.com/office/drawing/2014/main" id="{5C4EB9A0-6BC7-7742-A70D-39678A3FC384}"/>
              </a:ext>
            </a:extLst>
          </p:cNvPr>
          <p:cNvSpPr/>
          <p:nvPr userDrawn="1"/>
        </p:nvSpPr>
        <p:spPr>
          <a:xfrm>
            <a:off x="64735" y="20741"/>
            <a:ext cx="8116389" cy="5122755"/>
          </a:xfrm>
          <a:prstGeom prst="snip1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1015957-F898-F341-96AA-CD4C9DEE6915}"/>
              </a:ext>
            </a:extLst>
          </p:cNvPr>
          <p:cNvGrpSpPr/>
          <p:nvPr userDrawn="1"/>
        </p:nvGrpSpPr>
        <p:grpSpPr>
          <a:xfrm>
            <a:off x="7239485" y="0"/>
            <a:ext cx="1961158" cy="5143501"/>
            <a:chOff x="7239485" y="0"/>
            <a:chExt cx="1961158" cy="5143501"/>
          </a:xfrm>
        </p:grpSpPr>
        <p:sp>
          <p:nvSpPr>
            <p:cNvPr id="35" name="Snip Single Corner Rectangle 34">
              <a:extLst>
                <a:ext uri="{FF2B5EF4-FFF2-40B4-BE49-F238E27FC236}">
                  <a16:creationId xmlns:a16="http://schemas.microsoft.com/office/drawing/2014/main" id="{2A3DA995-B02E-9147-B547-CE3989931016}"/>
                </a:ext>
              </a:extLst>
            </p:cNvPr>
            <p:cNvSpPr/>
            <p:nvPr userDrawn="1"/>
          </p:nvSpPr>
          <p:spPr>
            <a:xfrm flipH="1">
              <a:off x="8037870" y="1"/>
              <a:ext cx="1162773" cy="5143500"/>
            </a:xfrm>
            <a:prstGeom prst="snip1Rect">
              <a:avLst>
                <a:gd name="adj" fmla="val 50000"/>
              </a:avLst>
            </a:prstGeom>
            <a:solidFill>
              <a:srgbClr val="0045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Right Triangle 35">
              <a:extLst>
                <a:ext uri="{FF2B5EF4-FFF2-40B4-BE49-F238E27FC236}">
                  <a16:creationId xmlns:a16="http://schemas.microsoft.com/office/drawing/2014/main" id="{57E901BE-D0E6-A24E-8EBC-CF2F2253D331}"/>
                </a:ext>
              </a:extLst>
            </p:cNvPr>
            <p:cNvSpPr/>
            <p:nvPr userDrawn="1"/>
          </p:nvSpPr>
          <p:spPr>
            <a:xfrm rot="5400000" flipV="1">
              <a:off x="7239485" y="0"/>
              <a:ext cx="1958904" cy="1958904"/>
            </a:xfrm>
            <a:prstGeom prst="rtTriangle">
              <a:avLst/>
            </a:prstGeom>
            <a:solidFill>
              <a:srgbClr val="0045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37" name="Picture 36">
            <a:extLst>
              <a:ext uri="{FF2B5EF4-FFF2-40B4-BE49-F238E27FC236}">
                <a16:creationId xmlns:a16="http://schemas.microsoft.com/office/drawing/2014/main" id="{3681D134-C851-054D-AE71-80FED5B08E5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037140" y="200112"/>
            <a:ext cx="931635" cy="526201"/>
          </a:xfrm>
          <a:prstGeom prst="rect">
            <a:avLst/>
          </a:prstGeom>
        </p:spPr>
      </p:pic>
      <p:sp>
        <p:nvSpPr>
          <p:cNvPr id="41" name="Title 1">
            <a:extLst>
              <a:ext uri="{FF2B5EF4-FFF2-40B4-BE49-F238E27FC236}">
                <a16:creationId xmlns:a16="http://schemas.microsoft.com/office/drawing/2014/main" id="{83F85E39-8DC6-4541-AE75-979B7FA1469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7333" y="1954061"/>
            <a:ext cx="6898820" cy="946914"/>
          </a:xfrm>
        </p:spPr>
        <p:txBody>
          <a:bodyPr anchor="b">
            <a:normAutofit/>
          </a:bodyPr>
          <a:lstStyle>
            <a:lvl1pPr algn="l">
              <a:defRPr sz="3300" i="0">
                <a:solidFill>
                  <a:srgbClr val="0073AE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42" name="Subtitle 2">
            <a:extLst>
              <a:ext uri="{FF2B5EF4-FFF2-40B4-BE49-F238E27FC236}">
                <a16:creationId xmlns:a16="http://schemas.microsoft.com/office/drawing/2014/main" id="{EA6C5E46-002A-964E-8146-08432582847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27333" y="2970031"/>
            <a:ext cx="6898820" cy="956810"/>
          </a:xfrm>
        </p:spPr>
        <p:txBody>
          <a:bodyPr>
            <a:normAutofit/>
          </a:bodyPr>
          <a:lstStyle>
            <a:lvl1pPr marL="0" indent="0" algn="l">
              <a:buNone/>
              <a:defRPr sz="2500" b="1" i="1">
                <a:solidFill>
                  <a:srgbClr val="01B4E3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Subhead</a:t>
            </a:r>
          </a:p>
        </p:txBody>
      </p:sp>
      <p:sp>
        <p:nvSpPr>
          <p:cNvPr id="43" name="Text Placeholder 3">
            <a:extLst>
              <a:ext uri="{FF2B5EF4-FFF2-40B4-BE49-F238E27FC236}">
                <a16:creationId xmlns:a16="http://schemas.microsoft.com/office/drawing/2014/main" id="{80EA1B85-ABCA-874B-8C49-1798C2FE1BE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7332" y="4326124"/>
            <a:ext cx="6898821" cy="297023"/>
          </a:xfrm>
        </p:spPr>
        <p:txBody>
          <a:bodyPr>
            <a:normAutofit/>
          </a:bodyPr>
          <a:lstStyle>
            <a:lvl1pPr marL="0" indent="0">
              <a:buNone/>
              <a:defRPr sz="1800" b="1" i="1">
                <a:solidFill>
                  <a:srgbClr val="0073AE"/>
                </a:solidFill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3BA96F0-1B51-AE49-880A-23E3859FC50E}"/>
              </a:ext>
            </a:extLst>
          </p:cNvPr>
          <p:cNvSpPr/>
          <p:nvPr userDrawn="1"/>
        </p:nvSpPr>
        <p:spPr>
          <a:xfrm>
            <a:off x="-1" y="0"/>
            <a:ext cx="129473" cy="5143500"/>
          </a:xfrm>
          <a:prstGeom prst="rect">
            <a:avLst/>
          </a:prstGeom>
          <a:solidFill>
            <a:srgbClr val="0045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F1880E1B-2009-A645-A39C-DFB42591620A}"/>
              </a:ext>
            </a:extLst>
          </p:cNvPr>
          <p:cNvSpPr txBox="1">
            <a:spLocks/>
          </p:cNvSpPr>
          <p:nvPr userDrawn="1"/>
        </p:nvSpPr>
        <p:spPr>
          <a:xfrm>
            <a:off x="7981228" y="4686224"/>
            <a:ext cx="1162773" cy="3376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0066A1"/>
              </a:buClr>
              <a:buFont typeface="LucidaGrande" charset="0"/>
              <a:buNone/>
              <a:defRPr sz="2100" b="1" i="1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066A1"/>
              </a:buClr>
              <a:buFont typeface="LucidaGrande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066A1"/>
              </a:buClr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066A1"/>
              </a:buClr>
              <a:buFont typeface="Wingdings" charset="2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066A1"/>
              </a:buClr>
              <a:buFont typeface="Courier New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900" i="0" dirty="0" err="1">
                <a:solidFill>
                  <a:schemeClr val="bg1"/>
                </a:solidFill>
              </a:rPr>
              <a:t>www.icet.org.pk</a:t>
            </a:r>
            <a:endParaRPr lang="en-US" sz="900" i="0" dirty="0">
              <a:solidFill>
                <a:schemeClr val="bg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C5922B6-9ABD-31FD-2638-0B6423EDCE0C}"/>
              </a:ext>
            </a:extLst>
          </p:cNvPr>
          <p:cNvSpPr/>
          <p:nvPr userDrawn="1"/>
        </p:nvSpPr>
        <p:spPr>
          <a:xfrm>
            <a:off x="0" y="4855037"/>
            <a:ext cx="9198389" cy="288464"/>
          </a:xfrm>
          <a:prstGeom prst="rect">
            <a:avLst/>
          </a:prstGeom>
          <a:solidFill>
            <a:srgbClr val="004578"/>
          </a:solidFill>
          <a:ln>
            <a:solidFill>
              <a:srgbClr val="0045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ICET 2024 GIK Institute of </a:t>
            </a:r>
            <a:r>
              <a:rPr lang="en-US" dirty="0" err="1"/>
              <a:t>Engg</a:t>
            </a:r>
            <a:r>
              <a:rPr lang="en-US" dirty="0"/>
              <a:t>. Sciences and Technology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BCD3F9F-0A8A-9E50-2D36-865217F1DA1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/>
          <a:srcRect/>
          <a:stretch/>
        </p:blipFill>
        <p:spPr bwMode="auto">
          <a:xfrm>
            <a:off x="8167482" y="3971693"/>
            <a:ext cx="883344" cy="883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Google Shape;99;p25">
            <a:extLst>
              <a:ext uri="{FF2B5EF4-FFF2-40B4-BE49-F238E27FC236}">
                <a16:creationId xmlns:a16="http://schemas.microsoft.com/office/drawing/2014/main" id="{8448AB1E-9C1B-C912-7358-49467D067859}"/>
              </a:ext>
            </a:extLst>
          </p:cNvPr>
          <p:cNvPicPr preferRelativeResize="0"/>
          <p:nvPr userDrawn="1"/>
        </p:nvPicPr>
        <p:blipFill>
          <a:blip r:embed="rId6"/>
          <a:srcRect/>
          <a:stretch/>
        </p:blipFill>
        <p:spPr>
          <a:xfrm>
            <a:off x="159259" y="53585"/>
            <a:ext cx="925867" cy="925867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Slide Number Placeholder 25">
            <a:extLst>
              <a:ext uri="{FF2B5EF4-FFF2-40B4-BE49-F238E27FC236}">
                <a16:creationId xmlns:a16="http://schemas.microsoft.com/office/drawing/2014/main" id="{0312F07B-01A8-541F-7DE3-C336A29616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4591" y="4581188"/>
            <a:ext cx="31358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0066A1"/>
                </a:solidFill>
              </a:defRPr>
            </a:lvl1pPr>
          </a:lstStyle>
          <a:p>
            <a:fld id="{3DD97BEB-BAEF-0344-9D5C-EC73E478698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9F63521-2C04-48C0-65DB-41F8F2ECCD5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clrChange>
              <a:clrFrom>
                <a:srgbClr val="26ACE2"/>
              </a:clrFrom>
              <a:clrTo>
                <a:srgbClr val="26ACE2">
                  <a:alpha val="0"/>
                </a:srgbClr>
              </a:clrTo>
            </a:clrChange>
            <a:alphaModFix amt="20000"/>
            <a:duotone>
              <a:prstClr val="black"/>
              <a:srgbClr val="7030A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rcRect l="7293" t="-1536" r="32247" b="3262"/>
          <a:stretch/>
        </p:blipFill>
        <p:spPr>
          <a:xfrm rot="5400000">
            <a:off x="1608361" y="-1608359"/>
            <a:ext cx="5143500" cy="8360226"/>
          </a:xfrm>
          <a:prstGeom prst="rect">
            <a:avLst/>
          </a:prstGeom>
        </p:spPr>
      </p:pic>
      <p:sp>
        <p:nvSpPr>
          <p:cNvPr id="17" name="Snip Single Corner Rectangle 16">
            <a:extLst>
              <a:ext uri="{FF2B5EF4-FFF2-40B4-BE49-F238E27FC236}">
                <a16:creationId xmlns:a16="http://schemas.microsoft.com/office/drawing/2014/main" id="{B7E9D976-E311-B641-978A-11C6FFF87F74}"/>
              </a:ext>
            </a:extLst>
          </p:cNvPr>
          <p:cNvSpPr/>
          <p:nvPr userDrawn="1"/>
        </p:nvSpPr>
        <p:spPr>
          <a:xfrm>
            <a:off x="70546" y="7014"/>
            <a:ext cx="8116389" cy="5143500"/>
          </a:xfrm>
          <a:prstGeom prst="snip1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27332" y="1796694"/>
            <a:ext cx="6862040" cy="522983"/>
          </a:xfrm>
        </p:spPr>
        <p:txBody>
          <a:bodyPr anchor="b">
            <a:normAutofit/>
          </a:bodyPr>
          <a:lstStyle>
            <a:lvl1pPr algn="l">
              <a:defRPr sz="3300" i="0">
                <a:solidFill>
                  <a:srgbClr val="0073AE"/>
                </a:solidFill>
              </a:defRPr>
            </a:lvl1pPr>
          </a:lstStyle>
          <a:p>
            <a:r>
              <a:rPr lang="en-US" dirty="0"/>
              <a:t>Divider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7331" y="2388734"/>
            <a:ext cx="6862040" cy="956810"/>
          </a:xfrm>
        </p:spPr>
        <p:txBody>
          <a:bodyPr>
            <a:normAutofit/>
          </a:bodyPr>
          <a:lstStyle>
            <a:lvl1pPr marL="0" indent="0" algn="l">
              <a:buNone/>
              <a:defRPr sz="2100" b="1" i="1">
                <a:solidFill>
                  <a:srgbClr val="01B4E3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Subhead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5A63398-9A0A-8E41-B673-3FA96B4B5B68}"/>
              </a:ext>
            </a:extLst>
          </p:cNvPr>
          <p:cNvSpPr/>
          <p:nvPr userDrawn="1"/>
        </p:nvSpPr>
        <p:spPr>
          <a:xfrm>
            <a:off x="-1" y="0"/>
            <a:ext cx="129473" cy="5143500"/>
          </a:xfrm>
          <a:prstGeom prst="rect">
            <a:avLst/>
          </a:prstGeom>
          <a:solidFill>
            <a:srgbClr val="0045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E1015957-F898-F341-96AA-CD4C9DEE6915}"/>
              </a:ext>
            </a:extLst>
          </p:cNvPr>
          <p:cNvGrpSpPr/>
          <p:nvPr userDrawn="1"/>
        </p:nvGrpSpPr>
        <p:grpSpPr>
          <a:xfrm>
            <a:off x="7239485" y="0"/>
            <a:ext cx="1961158" cy="5143501"/>
            <a:chOff x="7239485" y="0"/>
            <a:chExt cx="1961158" cy="5143501"/>
          </a:xfrm>
        </p:grpSpPr>
        <p:sp>
          <p:nvSpPr>
            <p:cNvPr id="13" name="Snip Single Corner Rectangle 12">
              <a:extLst>
                <a:ext uri="{FF2B5EF4-FFF2-40B4-BE49-F238E27FC236}">
                  <a16:creationId xmlns:a16="http://schemas.microsoft.com/office/drawing/2014/main" id="{2A3DA995-B02E-9147-B547-CE3989931016}"/>
                </a:ext>
              </a:extLst>
            </p:cNvPr>
            <p:cNvSpPr/>
            <p:nvPr userDrawn="1"/>
          </p:nvSpPr>
          <p:spPr>
            <a:xfrm flipH="1">
              <a:off x="8037870" y="1"/>
              <a:ext cx="1162773" cy="5143500"/>
            </a:xfrm>
            <a:prstGeom prst="snip1Rect">
              <a:avLst>
                <a:gd name="adj" fmla="val 50000"/>
              </a:avLst>
            </a:prstGeom>
            <a:solidFill>
              <a:srgbClr val="0045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ight Triangle 13">
              <a:extLst>
                <a:ext uri="{FF2B5EF4-FFF2-40B4-BE49-F238E27FC236}">
                  <a16:creationId xmlns:a16="http://schemas.microsoft.com/office/drawing/2014/main" id="{57E901BE-D0E6-A24E-8EBC-CF2F2253D331}"/>
                </a:ext>
              </a:extLst>
            </p:cNvPr>
            <p:cNvSpPr/>
            <p:nvPr userDrawn="1"/>
          </p:nvSpPr>
          <p:spPr>
            <a:xfrm rot="5400000" flipV="1">
              <a:off x="7239485" y="0"/>
              <a:ext cx="1958904" cy="1958904"/>
            </a:xfrm>
            <a:prstGeom prst="rtTriangle">
              <a:avLst/>
            </a:prstGeom>
            <a:solidFill>
              <a:srgbClr val="0045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3681D134-C851-054D-AE71-80FED5B08E5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037140" y="200112"/>
            <a:ext cx="931635" cy="526201"/>
          </a:xfrm>
          <a:prstGeom prst="rect">
            <a:avLst/>
          </a:prstGeom>
        </p:spPr>
      </p:pic>
      <p:sp>
        <p:nvSpPr>
          <p:cNvPr id="16" name="Subtitle 2">
            <a:extLst>
              <a:ext uri="{FF2B5EF4-FFF2-40B4-BE49-F238E27FC236}">
                <a16:creationId xmlns:a16="http://schemas.microsoft.com/office/drawing/2014/main" id="{F1880E1B-2009-A645-A39C-DFB42591620A}"/>
              </a:ext>
            </a:extLst>
          </p:cNvPr>
          <p:cNvSpPr txBox="1">
            <a:spLocks/>
          </p:cNvSpPr>
          <p:nvPr userDrawn="1"/>
        </p:nvSpPr>
        <p:spPr>
          <a:xfrm>
            <a:off x="7981228" y="4805875"/>
            <a:ext cx="1162773" cy="3376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0066A1"/>
              </a:buClr>
              <a:buFont typeface="LucidaGrande" charset="0"/>
              <a:buNone/>
              <a:defRPr sz="2100" b="1" i="1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066A1"/>
              </a:buClr>
              <a:buFont typeface="LucidaGrande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066A1"/>
              </a:buClr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066A1"/>
              </a:buClr>
              <a:buFont typeface="Wingdings" charset="2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066A1"/>
              </a:buClr>
              <a:buFont typeface="Courier New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900" i="0" dirty="0">
                <a:solidFill>
                  <a:schemeClr val="bg1"/>
                </a:solidFill>
              </a:rPr>
              <a:t>www.icit.nu.edu.pk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BE57BCC-DD82-F256-1F70-258179F3718F}"/>
              </a:ext>
            </a:extLst>
          </p:cNvPr>
          <p:cNvSpPr/>
          <p:nvPr userDrawn="1"/>
        </p:nvSpPr>
        <p:spPr>
          <a:xfrm>
            <a:off x="0" y="4863635"/>
            <a:ext cx="9198389" cy="288464"/>
          </a:xfrm>
          <a:prstGeom prst="rect">
            <a:avLst/>
          </a:prstGeom>
          <a:solidFill>
            <a:srgbClr val="004578"/>
          </a:solidFill>
          <a:ln>
            <a:solidFill>
              <a:srgbClr val="0045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ICET 2024 GIK Institute of </a:t>
            </a:r>
            <a:r>
              <a:rPr lang="en-US" dirty="0" err="1"/>
              <a:t>Engg</a:t>
            </a:r>
            <a:r>
              <a:rPr lang="en-US" dirty="0"/>
              <a:t>. Sciences and Technology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754DC4D-D14A-44CB-5D0A-99DC116FDB9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/>
          <a:srcRect/>
          <a:stretch/>
        </p:blipFill>
        <p:spPr bwMode="auto">
          <a:xfrm>
            <a:off x="8167482" y="3971693"/>
            <a:ext cx="883344" cy="883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Google Shape;99;p25">
            <a:extLst>
              <a:ext uri="{FF2B5EF4-FFF2-40B4-BE49-F238E27FC236}">
                <a16:creationId xmlns:a16="http://schemas.microsoft.com/office/drawing/2014/main" id="{0B8DCF94-9712-AC9C-0D1A-BEFC72CB1B68}"/>
              </a:ext>
            </a:extLst>
          </p:cNvPr>
          <p:cNvPicPr preferRelativeResize="0"/>
          <p:nvPr userDrawn="1"/>
        </p:nvPicPr>
        <p:blipFill>
          <a:blip r:embed="rId6"/>
          <a:srcRect/>
          <a:stretch/>
        </p:blipFill>
        <p:spPr>
          <a:xfrm>
            <a:off x="159259" y="53585"/>
            <a:ext cx="925867" cy="92586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lide Number Placeholder 25">
            <a:extLst>
              <a:ext uri="{FF2B5EF4-FFF2-40B4-BE49-F238E27FC236}">
                <a16:creationId xmlns:a16="http://schemas.microsoft.com/office/drawing/2014/main" id="{D706EE41-DBEE-486D-A68B-3DB8553527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4591" y="4581188"/>
            <a:ext cx="31358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0066A1"/>
                </a:solidFill>
              </a:defRPr>
            </a:lvl1pPr>
          </a:lstStyle>
          <a:p>
            <a:fld id="{3DD97BEB-BAEF-0344-9D5C-EC73E478698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16079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28650" y="1994273"/>
            <a:ext cx="7192736" cy="270054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37D3293-C8E3-8B4D-849D-84C3442398B6}"/>
              </a:ext>
            </a:extLst>
          </p:cNvPr>
          <p:cNvSpPr/>
          <p:nvPr userDrawn="1"/>
        </p:nvSpPr>
        <p:spPr>
          <a:xfrm>
            <a:off x="-1" y="0"/>
            <a:ext cx="129473" cy="5143500"/>
          </a:xfrm>
          <a:prstGeom prst="rect">
            <a:avLst/>
          </a:prstGeom>
          <a:solidFill>
            <a:srgbClr val="0045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795C4EE3-8D25-6E4C-8D67-76BDD58F91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9432" y="810909"/>
            <a:ext cx="6634132" cy="610390"/>
          </a:xfrm>
        </p:spPr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C079AED3-8035-244E-BACE-D9A32AFE555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8650" y="1566419"/>
            <a:ext cx="7257372" cy="267632"/>
          </a:xfrm>
        </p:spPr>
        <p:txBody>
          <a:bodyPr>
            <a:normAutofit/>
          </a:bodyPr>
          <a:lstStyle>
            <a:lvl1pPr marL="0" indent="0">
              <a:buNone/>
              <a:defRPr sz="1800" b="1" i="1">
                <a:solidFill>
                  <a:srgbClr val="01B4E3"/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76D8763-408F-F663-8C39-6AD0C1F7B7A8}"/>
              </a:ext>
            </a:extLst>
          </p:cNvPr>
          <p:cNvSpPr/>
          <p:nvPr userDrawn="1"/>
        </p:nvSpPr>
        <p:spPr>
          <a:xfrm>
            <a:off x="0" y="4855037"/>
            <a:ext cx="9198389" cy="288464"/>
          </a:xfrm>
          <a:prstGeom prst="rect">
            <a:avLst/>
          </a:prstGeom>
          <a:solidFill>
            <a:srgbClr val="004578"/>
          </a:solidFill>
          <a:ln>
            <a:solidFill>
              <a:srgbClr val="0045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ICET 2024 GIK Institute of </a:t>
            </a:r>
            <a:r>
              <a:rPr lang="en-US" dirty="0" err="1"/>
              <a:t>Engg</a:t>
            </a:r>
            <a:r>
              <a:rPr lang="en-US" dirty="0"/>
              <a:t>. Sciences and Technology</a:t>
            </a:r>
          </a:p>
        </p:txBody>
      </p:sp>
      <p:pic>
        <p:nvPicPr>
          <p:cNvPr id="2" name="Google Shape;99;p25">
            <a:extLst>
              <a:ext uri="{FF2B5EF4-FFF2-40B4-BE49-F238E27FC236}">
                <a16:creationId xmlns:a16="http://schemas.microsoft.com/office/drawing/2014/main" id="{9F61E043-95E2-7BA3-EDE3-8A453ECE8CC2}"/>
              </a:ext>
            </a:extLst>
          </p:cNvPr>
          <p:cNvPicPr preferRelativeResize="0"/>
          <p:nvPr userDrawn="1"/>
        </p:nvPicPr>
        <p:blipFill>
          <a:blip r:embed="rId2"/>
          <a:srcRect/>
          <a:stretch/>
        </p:blipFill>
        <p:spPr>
          <a:xfrm>
            <a:off x="140129" y="5733"/>
            <a:ext cx="758662" cy="758662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A6240C3-29AC-369B-EF97-4DD35B08585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/>
          <a:srcRect/>
          <a:stretch/>
        </p:blipFill>
        <p:spPr bwMode="auto">
          <a:xfrm>
            <a:off x="8260656" y="3971693"/>
            <a:ext cx="883344" cy="883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25">
            <a:extLst>
              <a:ext uri="{FF2B5EF4-FFF2-40B4-BE49-F238E27FC236}">
                <a16:creationId xmlns:a16="http://schemas.microsoft.com/office/drawing/2014/main" id="{F2B20FDF-B131-7211-A2A9-6E327941A7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4591" y="4581188"/>
            <a:ext cx="31358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0066A1"/>
                </a:solidFill>
              </a:defRPr>
            </a:lvl1pPr>
          </a:lstStyle>
          <a:p>
            <a:fld id="{3DD97BEB-BAEF-0344-9D5C-EC73E478698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02070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0" y="1799127"/>
            <a:ext cx="3401699" cy="296631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4093323" y="1799127"/>
            <a:ext cx="3792649" cy="296631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28AD0A7-181F-A042-BA08-F9B0155F5B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00" y="628977"/>
            <a:ext cx="6634132" cy="610390"/>
          </a:xfrm>
        </p:spPr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7510ABD9-D541-A546-BDA1-282FD178548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8600" y="1328957"/>
            <a:ext cx="7257372" cy="267632"/>
          </a:xfrm>
        </p:spPr>
        <p:txBody>
          <a:bodyPr>
            <a:normAutofit/>
          </a:bodyPr>
          <a:lstStyle>
            <a:lvl1pPr marL="0" indent="0">
              <a:buNone/>
              <a:defRPr sz="1800" b="1" i="1">
                <a:solidFill>
                  <a:srgbClr val="01B4E3"/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FEB9FFF-476E-812C-6E85-7BB9EBA6D9FD}"/>
              </a:ext>
            </a:extLst>
          </p:cNvPr>
          <p:cNvSpPr/>
          <p:nvPr userDrawn="1"/>
        </p:nvSpPr>
        <p:spPr>
          <a:xfrm>
            <a:off x="0" y="4855037"/>
            <a:ext cx="9198389" cy="288464"/>
          </a:xfrm>
          <a:prstGeom prst="rect">
            <a:avLst/>
          </a:prstGeom>
          <a:solidFill>
            <a:srgbClr val="004578"/>
          </a:solidFill>
          <a:ln>
            <a:solidFill>
              <a:srgbClr val="0045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ICET 2024 GIK Institute of </a:t>
            </a:r>
            <a:r>
              <a:rPr lang="en-US" dirty="0" err="1"/>
              <a:t>Engg</a:t>
            </a:r>
            <a:r>
              <a:rPr lang="en-US" dirty="0"/>
              <a:t>. Sciences and Technology</a:t>
            </a:r>
          </a:p>
        </p:txBody>
      </p:sp>
      <p:pic>
        <p:nvPicPr>
          <p:cNvPr id="2" name="Google Shape;99;p25">
            <a:extLst>
              <a:ext uri="{FF2B5EF4-FFF2-40B4-BE49-F238E27FC236}">
                <a16:creationId xmlns:a16="http://schemas.microsoft.com/office/drawing/2014/main" id="{42FDB8C6-626B-8E7C-B6A1-423897FB4726}"/>
              </a:ext>
            </a:extLst>
          </p:cNvPr>
          <p:cNvPicPr preferRelativeResize="0"/>
          <p:nvPr userDrawn="1"/>
        </p:nvPicPr>
        <p:blipFill>
          <a:blip r:embed="rId2"/>
          <a:srcRect/>
          <a:stretch/>
        </p:blipFill>
        <p:spPr>
          <a:xfrm>
            <a:off x="140129" y="1"/>
            <a:ext cx="758662" cy="75866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7B11ECB-9101-EE51-44AD-6EB4959C147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/>
          <a:srcRect/>
          <a:stretch/>
        </p:blipFill>
        <p:spPr bwMode="auto">
          <a:xfrm>
            <a:off x="8260656" y="3971693"/>
            <a:ext cx="883344" cy="883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25">
            <a:extLst>
              <a:ext uri="{FF2B5EF4-FFF2-40B4-BE49-F238E27FC236}">
                <a16:creationId xmlns:a16="http://schemas.microsoft.com/office/drawing/2014/main" id="{B1B5A7C0-69C2-2466-91F1-43D292AD2C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4591" y="4581188"/>
            <a:ext cx="31358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0066A1"/>
                </a:solidFill>
              </a:defRPr>
            </a:lvl1pPr>
          </a:lstStyle>
          <a:p>
            <a:fld id="{3DD97BEB-BAEF-0344-9D5C-EC73E478698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8584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268050" y="1731818"/>
            <a:ext cx="3617922" cy="3047694"/>
          </a:xfrm>
        </p:spPr>
        <p:txBody>
          <a:bodyPr/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0" y="1717752"/>
            <a:ext cx="3518183" cy="304769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934FA29-FF78-4247-B422-9CB3C156CD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575840"/>
            <a:ext cx="6634132" cy="610390"/>
          </a:xfrm>
        </p:spPr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021A0F07-0A01-604D-A10A-32D1FE0D129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9364" y="1275820"/>
            <a:ext cx="7257372" cy="267632"/>
          </a:xfrm>
        </p:spPr>
        <p:txBody>
          <a:bodyPr>
            <a:normAutofit/>
          </a:bodyPr>
          <a:lstStyle>
            <a:lvl1pPr marL="0" indent="0">
              <a:buNone/>
              <a:defRPr sz="1800" b="1" i="1">
                <a:solidFill>
                  <a:srgbClr val="01B4E3"/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E96479F-2B1D-8C68-48CB-7630B10F829F}"/>
              </a:ext>
            </a:extLst>
          </p:cNvPr>
          <p:cNvSpPr/>
          <p:nvPr userDrawn="1"/>
        </p:nvSpPr>
        <p:spPr>
          <a:xfrm>
            <a:off x="0" y="4855037"/>
            <a:ext cx="9198389" cy="288464"/>
          </a:xfrm>
          <a:prstGeom prst="rect">
            <a:avLst/>
          </a:prstGeom>
          <a:solidFill>
            <a:srgbClr val="004578"/>
          </a:solidFill>
          <a:ln>
            <a:solidFill>
              <a:srgbClr val="0045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ICET 2024 GIK Institute of </a:t>
            </a:r>
            <a:r>
              <a:rPr lang="en-US" dirty="0" err="1"/>
              <a:t>Engg</a:t>
            </a:r>
            <a:r>
              <a:rPr lang="en-US" dirty="0"/>
              <a:t>. Sciences and Technology</a:t>
            </a:r>
          </a:p>
        </p:txBody>
      </p:sp>
      <p:pic>
        <p:nvPicPr>
          <p:cNvPr id="5" name="Google Shape;99;p25">
            <a:extLst>
              <a:ext uri="{FF2B5EF4-FFF2-40B4-BE49-F238E27FC236}">
                <a16:creationId xmlns:a16="http://schemas.microsoft.com/office/drawing/2014/main" id="{B082B26F-7E5F-7572-438F-23BFF534E8D3}"/>
              </a:ext>
            </a:extLst>
          </p:cNvPr>
          <p:cNvPicPr preferRelativeResize="0"/>
          <p:nvPr userDrawn="1"/>
        </p:nvPicPr>
        <p:blipFill>
          <a:blip r:embed="rId2"/>
          <a:srcRect/>
          <a:stretch/>
        </p:blipFill>
        <p:spPr>
          <a:xfrm>
            <a:off x="140129" y="1"/>
            <a:ext cx="758662" cy="7586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6414008-163F-744B-27E6-ECC379319A0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/>
          <a:srcRect/>
          <a:stretch/>
        </p:blipFill>
        <p:spPr bwMode="auto">
          <a:xfrm>
            <a:off x="8260656" y="3971693"/>
            <a:ext cx="883344" cy="883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5">
            <a:extLst>
              <a:ext uri="{FF2B5EF4-FFF2-40B4-BE49-F238E27FC236}">
                <a16:creationId xmlns:a16="http://schemas.microsoft.com/office/drawing/2014/main" id="{D4B31CD8-8FE7-D698-33EC-954007B886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4591" y="4581188"/>
            <a:ext cx="31358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0066A1"/>
                </a:solidFill>
              </a:defRPr>
            </a:lvl1pPr>
          </a:lstStyle>
          <a:p>
            <a:fld id="{3DD97BEB-BAEF-0344-9D5C-EC73E478698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1208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122444" y="3268627"/>
            <a:ext cx="3763528" cy="1496819"/>
          </a:xfrm>
        </p:spPr>
        <p:txBody>
          <a:bodyPr/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0" y="1647070"/>
            <a:ext cx="3413347" cy="31183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half" idx="14" hasCustomPrompt="1"/>
          </p:nvPr>
        </p:nvSpPr>
        <p:spPr>
          <a:xfrm>
            <a:off x="4122444" y="1631873"/>
            <a:ext cx="3763528" cy="1572004"/>
          </a:xfrm>
        </p:spPr>
        <p:txBody>
          <a:bodyPr/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9950B52-7DDE-B041-8DAF-12315E820D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604318"/>
            <a:ext cx="6634132" cy="610390"/>
          </a:xfrm>
        </p:spPr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76D56426-0BE2-154F-BFC0-7B413620353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8650" y="1279458"/>
            <a:ext cx="7257372" cy="267632"/>
          </a:xfrm>
        </p:spPr>
        <p:txBody>
          <a:bodyPr>
            <a:normAutofit/>
          </a:bodyPr>
          <a:lstStyle>
            <a:lvl1pPr marL="0" indent="0">
              <a:buNone/>
              <a:defRPr sz="1800" b="1" i="1">
                <a:solidFill>
                  <a:srgbClr val="01B4E3"/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657E35D-0450-1D6A-5B5A-2A5BE81A791E}"/>
              </a:ext>
            </a:extLst>
          </p:cNvPr>
          <p:cNvSpPr/>
          <p:nvPr userDrawn="1"/>
        </p:nvSpPr>
        <p:spPr>
          <a:xfrm>
            <a:off x="0" y="4855037"/>
            <a:ext cx="9198389" cy="288464"/>
          </a:xfrm>
          <a:prstGeom prst="rect">
            <a:avLst/>
          </a:prstGeom>
          <a:solidFill>
            <a:srgbClr val="004578"/>
          </a:solidFill>
          <a:ln>
            <a:solidFill>
              <a:srgbClr val="0045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ICET 2024 GIK Institute of </a:t>
            </a:r>
            <a:r>
              <a:rPr lang="en-US" dirty="0" err="1"/>
              <a:t>Engg</a:t>
            </a:r>
            <a:r>
              <a:rPr lang="en-US" dirty="0"/>
              <a:t>. Sciences and Technology</a:t>
            </a:r>
          </a:p>
        </p:txBody>
      </p:sp>
      <p:pic>
        <p:nvPicPr>
          <p:cNvPr id="6" name="Google Shape;99;p25">
            <a:extLst>
              <a:ext uri="{FF2B5EF4-FFF2-40B4-BE49-F238E27FC236}">
                <a16:creationId xmlns:a16="http://schemas.microsoft.com/office/drawing/2014/main" id="{EDE7D833-6E7F-5A69-9395-686DA4F5518A}"/>
              </a:ext>
            </a:extLst>
          </p:cNvPr>
          <p:cNvPicPr preferRelativeResize="0"/>
          <p:nvPr userDrawn="1"/>
        </p:nvPicPr>
        <p:blipFill>
          <a:blip r:embed="rId2"/>
          <a:srcRect/>
          <a:stretch/>
        </p:blipFill>
        <p:spPr>
          <a:xfrm>
            <a:off x="140129" y="1"/>
            <a:ext cx="758662" cy="7586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F95B06F-3F85-E27C-BDD3-322DEA1E90E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/>
          <a:srcRect/>
          <a:stretch/>
        </p:blipFill>
        <p:spPr bwMode="auto">
          <a:xfrm>
            <a:off x="8260656" y="3971693"/>
            <a:ext cx="883344" cy="883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25">
            <a:extLst>
              <a:ext uri="{FF2B5EF4-FFF2-40B4-BE49-F238E27FC236}">
                <a16:creationId xmlns:a16="http://schemas.microsoft.com/office/drawing/2014/main" id="{901EA30C-2188-69AA-FDFB-370A62A47C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4591" y="4581188"/>
            <a:ext cx="31358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0066A1"/>
                </a:solidFill>
              </a:defRPr>
            </a:lvl1pPr>
          </a:lstStyle>
          <a:p>
            <a:fld id="{3DD97BEB-BAEF-0344-9D5C-EC73E478698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51443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268049" y="2403238"/>
            <a:ext cx="3617923" cy="2362208"/>
          </a:xfrm>
        </p:spPr>
        <p:txBody>
          <a:bodyPr/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00" y="1576733"/>
            <a:ext cx="3582249" cy="318871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4268049" y="1582557"/>
            <a:ext cx="3617923" cy="758882"/>
          </a:xfrm>
        </p:spPr>
        <p:txBody>
          <a:bodyPr>
            <a:noAutofit/>
          </a:bodyPr>
          <a:lstStyle>
            <a:lvl1pPr marL="0" indent="0">
              <a:buNone/>
              <a:defRPr sz="1200" b="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.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62163C31-F925-444C-8BE7-3A845791C0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00" y="547322"/>
            <a:ext cx="6634132" cy="610390"/>
          </a:xfrm>
        </p:spPr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9B9B7C62-A98B-D64A-B870-B0BE17030CA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8600" y="1219511"/>
            <a:ext cx="7257372" cy="267632"/>
          </a:xfrm>
        </p:spPr>
        <p:txBody>
          <a:bodyPr>
            <a:normAutofit/>
          </a:bodyPr>
          <a:lstStyle>
            <a:lvl1pPr marL="0" indent="0">
              <a:buNone/>
              <a:defRPr sz="1800" b="1" i="1">
                <a:solidFill>
                  <a:srgbClr val="01B4E3"/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3883FF2-ADD6-367A-112F-C0C4F311DC83}"/>
              </a:ext>
            </a:extLst>
          </p:cNvPr>
          <p:cNvSpPr/>
          <p:nvPr userDrawn="1"/>
        </p:nvSpPr>
        <p:spPr>
          <a:xfrm>
            <a:off x="0" y="4855037"/>
            <a:ext cx="9198389" cy="288464"/>
          </a:xfrm>
          <a:prstGeom prst="rect">
            <a:avLst/>
          </a:prstGeom>
          <a:solidFill>
            <a:srgbClr val="004578"/>
          </a:solidFill>
          <a:ln>
            <a:solidFill>
              <a:srgbClr val="0045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ICET 2024 GIK Institute of </a:t>
            </a:r>
            <a:r>
              <a:rPr lang="en-US" dirty="0" err="1"/>
              <a:t>Engg</a:t>
            </a:r>
            <a:r>
              <a:rPr lang="en-US" dirty="0"/>
              <a:t>. Sciences and Technology</a:t>
            </a:r>
          </a:p>
        </p:txBody>
      </p:sp>
      <p:pic>
        <p:nvPicPr>
          <p:cNvPr id="4" name="Google Shape;99;p25">
            <a:extLst>
              <a:ext uri="{FF2B5EF4-FFF2-40B4-BE49-F238E27FC236}">
                <a16:creationId xmlns:a16="http://schemas.microsoft.com/office/drawing/2014/main" id="{775ADAC6-0877-997C-9EE6-CCB918BF043A}"/>
              </a:ext>
            </a:extLst>
          </p:cNvPr>
          <p:cNvPicPr preferRelativeResize="0"/>
          <p:nvPr userDrawn="1"/>
        </p:nvPicPr>
        <p:blipFill>
          <a:blip r:embed="rId2"/>
          <a:srcRect/>
          <a:stretch/>
        </p:blipFill>
        <p:spPr>
          <a:xfrm>
            <a:off x="140129" y="1"/>
            <a:ext cx="758662" cy="7586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5C23538-D86C-2DA8-02AF-9C1A1F136B5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/>
          <a:srcRect/>
          <a:stretch/>
        </p:blipFill>
        <p:spPr bwMode="auto">
          <a:xfrm>
            <a:off x="8260656" y="3971693"/>
            <a:ext cx="883344" cy="883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5">
            <a:extLst>
              <a:ext uri="{FF2B5EF4-FFF2-40B4-BE49-F238E27FC236}">
                <a16:creationId xmlns:a16="http://schemas.microsoft.com/office/drawing/2014/main" id="{D1B1D2EB-DB19-5999-77F8-1FE21CDAFD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4591" y="4581188"/>
            <a:ext cx="31358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0066A1"/>
                </a:solidFill>
              </a:defRPr>
            </a:lvl1pPr>
          </a:lstStyle>
          <a:p>
            <a:fld id="{3DD97BEB-BAEF-0344-9D5C-EC73E478698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75459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, Text, Bulle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8600" y="1608463"/>
            <a:ext cx="3314336" cy="3181942"/>
          </a:xfrm>
        </p:spPr>
        <p:txBody>
          <a:bodyPr/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3999772" y="2532879"/>
            <a:ext cx="3886200" cy="225186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3999772" y="1608463"/>
            <a:ext cx="3886200" cy="867275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ut.</a:t>
            </a:r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14E73C23-9D23-E345-84C3-69AEBC32BB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603011"/>
            <a:ext cx="6634132" cy="610390"/>
          </a:xfrm>
        </p:spPr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67608F67-A8D0-9945-9B5D-2D542DDCEFD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8600" y="1270542"/>
            <a:ext cx="7257372" cy="267632"/>
          </a:xfrm>
        </p:spPr>
        <p:txBody>
          <a:bodyPr>
            <a:normAutofit/>
          </a:bodyPr>
          <a:lstStyle>
            <a:lvl1pPr marL="0" indent="0">
              <a:buNone/>
              <a:defRPr sz="1800" b="1" i="1">
                <a:solidFill>
                  <a:srgbClr val="01B4E3"/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1BDB554-67C9-F8DE-B6E7-30C1975BB2E1}"/>
              </a:ext>
            </a:extLst>
          </p:cNvPr>
          <p:cNvSpPr/>
          <p:nvPr userDrawn="1"/>
        </p:nvSpPr>
        <p:spPr>
          <a:xfrm>
            <a:off x="0" y="4855037"/>
            <a:ext cx="9198389" cy="288464"/>
          </a:xfrm>
          <a:prstGeom prst="rect">
            <a:avLst/>
          </a:prstGeom>
          <a:solidFill>
            <a:srgbClr val="004578"/>
          </a:solidFill>
          <a:ln>
            <a:solidFill>
              <a:srgbClr val="0045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ICET 2024 GIK Institute of </a:t>
            </a:r>
            <a:r>
              <a:rPr lang="en-US" dirty="0" err="1"/>
              <a:t>Engg</a:t>
            </a:r>
            <a:r>
              <a:rPr lang="en-US" dirty="0"/>
              <a:t>. Sciences and Technology</a:t>
            </a:r>
          </a:p>
        </p:txBody>
      </p:sp>
      <p:pic>
        <p:nvPicPr>
          <p:cNvPr id="5" name="Google Shape;99;p25">
            <a:extLst>
              <a:ext uri="{FF2B5EF4-FFF2-40B4-BE49-F238E27FC236}">
                <a16:creationId xmlns:a16="http://schemas.microsoft.com/office/drawing/2014/main" id="{03A0B98F-86A9-384A-7D25-D46E6207A886}"/>
              </a:ext>
            </a:extLst>
          </p:cNvPr>
          <p:cNvPicPr preferRelativeResize="0"/>
          <p:nvPr userDrawn="1"/>
        </p:nvPicPr>
        <p:blipFill>
          <a:blip r:embed="rId2"/>
          <a:srcRect/>
          <a:stretch/>
        </p:blipFill>
        <p:spPr>
          <a:xfrm>
            <a:off x="140129" y="1"/>
            <a:ext cx="758662" cy="7586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A721390-AC91-1C90-A4FA-D917BD6BC03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/>
          <a:srcRect/>
          <a:stretch/>
        </p:blipFill>
        <p:spPr bwMode="auto">
          <a:xfrm>
            <a:off x="8260656" y="3971693"/>
            <a:ext cx="883344" cy="883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25">
            <a:extLst>
              <a:ext uri="{FF2B5EF4-FFF2-40B4-BE49-F238E27FC236}">
                <a16:creationId xmlns:a16="http://schemas.microsoft.com/office/drawing/2014/main" id="{A0DC484C-352B-AA33-46CF-3AC6F6C2E5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4591" y="4581188"/>
            <a:ext cx="31358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0066A1"/>
                </a:solidFill>
              </a:defRPr>
            </a:lvl1pPr>
          </a:lstStyle>
          <a:p>
            <a:fld id="{3DD97BEB-BAEF-0344-9D5C-EC73E478698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75149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hyperlink" Target="http://www.icet.org.p/" TargetMode="Externa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22AA8D5F-A998-BD1D-8536-358672BEBA41}"/>
              </a:ext>
            </a:extLst>
          </p:cNvPr>
          <p:cNvGrpSpPr/>
          <p:nvPr userDrawn="1"/>
        </p:nvGrpSpPr>
        <p:grpSpPr>
          <a:xfrm>
            <a:off x="7239485" y="0"/>
            <a:ext cx="1961158" cy="5143501"/>
            <a:chOff x="7239485" y="0"/>
            <a:chExt cx="1961158" cy="5143501"/>
          </a:xfrm>
        </p:grpSpPr>
        <p:sp>
          <p:nvSpPr>
            <p:cNvPr id="10" name="Snip Single Corner Rectangle 12">
              <a:extLst>
                <a:ext uri="{FF2B5EF4-FFF2-40B4-BE49-F238E27FC236}">
                  <a16:creationId xmlns:a16="http://schemas.microsoft.com/office/drawing/2014/main" id="{CBAA083B-4C6F-922F-EEA8-E0B567430B71}"/>
                </a:ext>
              </a:extLst>
            </p:cNvPr>
            <p:cNvSpPr/>
            <p:nvPr userDrawn="1"/>
          </p:nvSpPr>
          <p:spPr>
            <a:xfrm flipH="1">
              <a:off x="8037870" y="1"/>
              <a:ext cx="1162773" cy="5143500"/>
            </a:xfrm>
            <a:prstGeom prst="snip1Rect">
              <a:avLst>
                <a:gd name="adj" fmla="val 50000"/>
              </a:avLst>
            </a:prstGeom>
            <a:solidFill>
              <a:srgbClr val="0045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ight Triangle 10">
              <a:extLst>
                <a:ext uri="{FF2B5EF4-FFF2-40B4-BE49-F238E27FC236}">
                  <a16:creationId xmlns:a16="http://schemas.microsoft.com/office/drawing/2014/main" id="{6F81C2A4-8FA4-8612-55CF-B7F43F0830A7}"/>
                </a:ext>
              </a:extLst>
            </p:cNvPr>
            <p:cNvSpPr/>
            <p:nvPr userDrawn="1"/>
          </p:nvSpPr>
          <p:spPr>
            <a:xfrm rot="5400000" flipV="1">
              <a:off x="7239485" y="0"/>
              <a:ext cx="1958904" cy="1958904"/>
            </a:xfrm>
            <a:prstGeom prst="rtTriangle">
              <a:avLst/>
            </a:prstGeom>
            <a:solidFill>
              <a:srgbClr val="0045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Snip Single Corner Rectangle 4">
            <a:extLst>
              <a:ext uri="{FF2B5EF4-FFF2-40B4-BE49-F238E27FC236}">
                <a16:creationId xmlns:a16="http://schemas.microsoft.com/office/drawing/2014/main" id="{DD368D2A-BF45-FB49-B010-489CE9FD5F20}"/>
              </a:ext>
            </a:extLst>
          </p:cNvPr>
          <p:cNvSpPr/>
          <p:nvPr userDrawn="1"/>
        </p:nvSpPr>
        <p:spPr>
          <a:xfrm>
            <a:off x="0" y="1"/>
            <a:ext cx="8049986" cy="5143500"/>
          </a:xfrm>
          <a:prstGeom prst="snip1Rect">
            <a:avLst/>
          </a:prstGeom>
          <a:solidFill>
            <a:srgbClr val="F6DA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nip Single Corner Rectangle 15">
            <a:extLst>
              <a:ext uri="{FF2B5EF4-FFF2-40B4-BE49-F238E27FC236}">
                <a16:creationId xmlns:a16="http://schemas.microsoft.com/office/drawing/2014/main" id="{47A93CC4-BECA-6780-10E6-0D8B231CB1EF}"/>
              </a:ext>
            </a:extLst>
          </p:cNvPr>
          <p:cNvSpPr/>
          <p:nvPr userDrawn="1"/>
        </p:nvSpPr>
        <p:spPr>
          <a:xfrm>
            <a:off x="60760" y="-4"/>
            <a:ext cx="8116389" cy="5143500"/>
          </a:xfrm>
          <a:prstGeom prst="snip1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9E710F7-ADD9-5148-91F4-99563CAA19EB}"/>
              </a:ext>
            </a:extLst>
          </p:cNvPr>
          <p:cNvSpPr/>
          <p:nvPr userDrawn="1"/>
        </p:nvSpPr>
        <p:spPr>
          <a:xfrm>
            <a:off x="-1" y="0"/>
            <a:ext cx="129473" cy="5143500"/>
          </a:xfrm>
          <a:prstGeom prst="rect">
            <a:avLst/>
          </a:prstGeom>
          <a:solidFill>
            <a:srgbClr val="0045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63241"/>
            <a:ext cx="6634132" cy="73269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/>
              <a:t>Topic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071619"/>
            <a:ext cx="7024354" cy="33668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E8AE219-3526-EC67-7DE6-E5638BF98C39}"/>
              </a:ext>
            </a:extLst>
          </p:cNvPr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8159497" y="170300"/>
            <a:ext cx="931635" cy="526201"/>
          </a:xfrm>
          <a:prstGeom prst="rect">
            <a:avLst/>
          </a:prstGeom>
        </p:spPr>
      </p:pic>
      <p:sp>
        <p:nvSpPr>
          <p:cNvPr id="13" name="Subtitle 2">
            <a:extLst>
              <a:ext uri="{FF2B5EF4-FFF2-40B4-BE49-F238E27FC236}">
                <a16:creationId xmlns:a16="http://schemas.microsoft.com/office/drawing/2014/main" id="{1BC0C0B5-D0C5-828D-C86E-68E1E9BAF930}"/>
              </a:ext>
            </a:extLst>
          </p:cNvPr>
          <p:cNvSpPr txBox="1">
            <a:spLocks/>
          </p:cNvSpPr>
          <p:nvPr userDrawn="1"/>
        </p:nvSpPr>
        <p:spPr>
          <a:xfrm>
            <a:off x="8187639" y="4805875"/>
            <a:ext cx="1001242" cy="3376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0066A1"/>
              </a:buClr>
              <a:buFont typeface="LucidaGrande" charset="0"/>
              <a:buNone/>
              <a:defRPr sz="2100" b="1" i="1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066A1"/>
              </a:buClr>
              <a:buFont typeface="LucidaGrande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066A1"/>
              </a:buClr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066A1"/>
              </a:buClr>
              <a:buFont typeface="Wingdings" charset="2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066A1"/>
              </a:buClr>
              <a:buFont typeface="Courier New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900" b="1" i="0" dirty="0" err="1">
                <a:solidFill>
                  <a:srgbClr val="FFFFFF"/>
                </a:solidFill>
                <a:hlinkClick r:id="rId2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www.icet.org.p</a:t>
            </a:r>
            <a:r>
              <a:rPr lang="en-US" sz="900" b="1" i="0" dirty="0" err="1">
                <a:solidFill>
                  <a:srgbClr val="FFFFFF"/>
                </a:solidFill>
              </a:rPr>
              <a:t>k</a:t>
            </a:r>
            <a:endParaRPr lang="en-US" sz="900" b="1" i="0" dirty="0">
              <a:solidFill>
                <a:srgbClr val="FFFFFF"/>
              </a:solidFill>
            </a:endParaRPr>
          </a:p>
          <a:p>
            <a:pPr algn="ctr"/>
            <a:endParaRPr lang="en-US" sz="900" b="1" i="0" dirty="0">
              <a:solidFill>
                <a:srgbClr val="FFFFFF"/>
              </a:solidFill>
            </a:endParaRPr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4"/>
          </p:nvPr>
        </p:nvSpPr>
        <p:spPr>
          <a:xfrm>
            <a:off x="177415" y="4412805"/>
            <a:ext cx="31358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0066A1"/>
                </a:solidFill>
              </a:defRPr>
            </a:lvl1pPr>
          </a:lstStyle>
          <a:p>
            <a:fld id="{3DD97BEB-BAEF-0344-9D5C-EC73E478698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095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6" r:id="rId2"/>
    <p:sldLayoutId id="2147483661" r:id="rId3"/>
    <p:sldLayoutId id="2147483687" r:id="rId4"/>
    <p:sldLayoutId id="2147483675" r:id="rId5"/>
    <p:sldLayoutId id="2147483664" r:id="rId6"/>
    <p:sldLayoutId id="2147483674" r:id="rId7"/>
    <p:sldLayoutId id="2147483665" r:id="rId8"/>
    <p:sldLayoutId id="2147483676" r:id="rId9"/>
    <p:sldLayoutId id="2147483677" r:id="rId10"/>
    <p:sldLayoutId id="2147483678" r:id="rId11"/>
    <p:sldLayoutId id="2147483679" r:id="rId12"/>
    <p:sldLayoutId id="2147483667" r:id="rId13"/>
    <p:sldLayoutId id="2147483680" r:id="rId14"/>
    <p:sldLayoutId id="2147483682" r:id="rId15"/>
    <p:sldLayoutId id="2147483681" r:id="rId16"/>
    <p:sldLayoutId id="2147483689" r:id="rId17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550" b="1" i="0" kern="1200">
          <a:solidFill>
            <a:srgbClr val="0066A1"/>
          </a:solidFill>
          <a:latin typeface="Calibri" charset="0"/>
          <a:ea typeface="Calibri" charset="0"/>
          <a:cs typeface="Calibri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Clr>
          <a:srgbClr val="0066A1"/>
        </a:buClr>
        <a:buFont typeface="LucidaGrande" charset="0"/>
        <a:buChar char="▸"/>
        <a:defRPr sz="165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0066A1"/>
        </a:buClr>
        <a:buFont typeface="LucidaGrande" charset="0"/>
        <a:buChar char="-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0066A1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0066A1"/>
        </a:buClr>
        <a:buFont typeface="Wingdings" charset="2"/>
        <a:buChar char="§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0066A1"/>
        </a:buClr>
        <a:buFont typeface="Courier New" charset="0"/>
        <a:buChar char="o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C2BF7AD8-EA41-B8AE-FB8C-183E3D81944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US" i="0" dirty="0"/>
              <a:t>19</a:t>
            </a:r>
            <a:r>
              <a:rPr lang="en-US" i="0" baseline="30000" dirty="0"/>
              <a:t>th</a:t>
            </a:r>
            <a:r>
              <a:rPr lang="en-US" i="0" dirty="0"/>
              <a:t> IEEE International Conference on Emerging Technologies (ICET 2024)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F8D09E-294A-A91F-A493-CC8923E889E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fontScale="92500" lnSpcReduction="20000"/>
          </a:bodyPr>
          <a:lstStyle/>
          <a:p>
            <a:pPr algn="ctr"/>
            <a:r>
              <a:rPr lang="en-US" i="0" dirty="0"/>
              <a:t>GIK Institute of Engineering Sciences and Technology</a:t>
            </a:r>
          </a:p>
        </p:txBody>
      </p:sp>
    </p:spTree>
    <p:extLst>
      <p:ext uri="{BB962C8B-B14F-4D97-AF65-F5344CB8AC3E}">
        <p14:creationId xmlns:p14="http://schemas.microsoft.com/office/powerpoint/2010/main" val="7811299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71A5823-E4B2-698B-8E4B-63075B544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Comparisons</a:t>
            </a:r>
            <a:endParaRPr lang="en-PK" dirty="0"/>
          </a:p>
        </p:txBody>
      </p:sp>
      <p:pic>
        <p:nvPicPr>
          <p:cNvPr id="4" name="Picture 3" descr="Table&#10;&#10;Description automatically generated">
            <a:extLst>
              <a:ext uri="{FF2B5EF4-FFF2-40B4-BE49-F238E27FC236}">
                <a16:creationId xmlns:a16="http://schemas.microsoft.com/office/drawing/2014/main" id="{B32DAC05-6664-6B7C-5FD2-B41B8317C2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432" y="1908290"/>
            <a:ext cx="7152634" cy="2314087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50D49A3-41D6-DE0C-E0DC-6E3FEF506E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52287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71A5823-E4B2-698B-8E4B-63075B544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Comparisons</a:t>
            </a:r>
            <a:endParaRPr lang="en-PK" dirty="0"/>
          </a:p>
        </p:txBody>
      </p:sp>
      <p:pic>
        <p:nvPicPr>
          <p:cNvPr id="9" name="Picture 8" descr="Chart, bar chart&#10;&#10;Description automatically generated">
            <a:extLst>
              <a:ext uri="{FF2B5EF4-FFF2-40B4-BE49-F238E27FC236}">
                <a16:creationId xmlns:a16="http://schemas.microsoft.com/office/drawing/2014/main" id="{A9908C1F-4AAE-CDD1-8978-2E5D96A2AF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949" y="1421299"/>
            <a:ext cx="6450615" cy="3271725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51FD5C9-8DC3-59D5-B46E-8A2D2136D7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53901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244D9D4-9D7C-AB31-CA8C-F475B911632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424F3CF-ACFC-3792-851B-4746A49F70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Concluding Remarks and Future Work</a:t>
            </a:r>
            <a:endParaRPr lang="en-PK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3FF5A9-D030-AFEA-A2AC-5FC420B7B99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fontScale="85000" lnSpcReduction="20000"/>
          </a:bodyPr>
          <a:lstStyle/>
          <a:p>
            <a:endParaRPr lang="en-PK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4A8A01-67C7-A465-B53C-8689991D37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53915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278D520-BF99-315D-E6E9-1703123F03E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8650" y="1607671"/>
            <a:ext cx="7192736" cy="3087143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b="1" i="0" u="none" strike="noStrike" dirty="0">
                <a:solidFill>
                  <a:srgbClr val="000000"/>
                </a:solidFill>
                <a:effectLst/>
              </a:rPr>
              <a:t>H. Mukherjee, S. M. Obaidullah, K. C. Santosh, S. </a:t>
            </a:r>
            <a:r>
              <a:rPr lang="en-US" b="1" i="0" u="none" strike="noStrike" dirty="0" err="1">
                <a:solidFill>
                  <a:srgbClr val="000000"/>
                </a:solidFill>
                <a:effectLst/>
              </a:rPr>
              <a:t>Phadikar</a:t>
            </a:r>
            <a:r>
              <a:rPr lang="en-US" b="1" i="0" u="none" strike="noStrike" dirty="0">
                <a:solidFill>
                  <a:srgbClr val="000000"/>
                </a:solidFill>
                <a:effectLst/>
              </a:rPr>
              <a:t>, and K. Roy, "A lazy learning-based language identification from speech using MFCC-2 features," International Journal of Machine Learning and Cybernetics, vol. 11, no. 1, pp. 1-14, Jan. 2020.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i="0" u="none" strike="noStrike" dirty="0">
                <a:solidFill>
                  <a:srgbClr val="000000"/>
                </a:solidFill>
                <a:effectLst/>
              </a:rPr>
              <a:t>S. </a:t>
            </a:r>
            <a:r>
              <a:rPr lang="en-US" b="1" i="0" u="none" strike="noStrike" dirty="0" err="1">
                <a:solidFill>
                  <a:srgbClr val="000000"/>
                </a:solidFill>
                <a:effectLst/>
              </a:rPr>
              <a:t>Karmakar</a:t>
            </a:r>
            <a:r>
              <a:rPr lang="en-US" b="1" i="0" u="none" strike="noStrike" dirty="0">
                <a:solidFill>
                  <a:srgbClr val="000000"/>
                </a:solidFill>
                <a:effectLst/>
              </a:rPr>
              <a:t> and P. R. Krishna, "Leveraging Latent Representations of Speech for Indian Language Identification," in Proceedings of the 17th International Conference on Natural Language Processing (ICON), Dec. 2020, pp. 334-340.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i="0" u="none" strike="noStrike" dirty="0">
                <a:solidFill>
                  <a:srgbClr val="000000"/>
                </a:solidFill>
                <a:effectLst/>
              </a:rPr>
              <a:t>W. Cai, Z. Cai, X. Zhang, X. Wang, and M. Li, "A novel learnable dictionary encoding layer for end-to-end language identification," in 2018 IEEE International Conference on Acoustics, Speech and Signal Processing (ICASSP), Apr. 2018, pp. 5189-5193.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71A5823-E4B2-698B-8E4B-63075B544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  <a:endParaRPr lang="en-P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DCA235-85A1-BFA0-017C-499CFB6C74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9588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5D9C3E-D813-F91C-7126-07634E8D8C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0533" y="1260790"/>
            <a:ext cx="6898820" cy="946914"/>
          </a:xfrm>
        </p:spPr>
        <p:txBody>
          <a:bodyPr>
            <a:normAutofit fontScale="90000"/>
          </a:bodyPr>
          <a:lstStyle/>
          <a:p>
            <a:pPr algn="ctr"/>
            <a:r>
              <a:rPr lang="en-US" b="0" i="0" u="none" strike="noStrike" dirty="0">
                <a:effectLst/>
                <a:latin typeface="Arial" panose="020B0604020202020204" pitchFamily="34" charset="0"/>
              </a:rPr>
              <a:t>Please write the session ID # as per conference program</a:t>
            </a:r>
            <a:endParaRPr lang="en-PK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E92F3D-C1DE-4966-4570-4D16E101A6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0533" y="2491914"/>
            <a:ext cx="6898820" cy="956810"/>
          </a:xfrm>
        </p:spPr>
        <p:txBody>
          <a:bodyPr>
            <a:normAutofit/>
          </a:bodyPr>
          <a:lstStyle/>
          <a:p>
            <a:pPr algn="ctr"/>
            <a:r>
              <a:rPr lang="en-US" b="0" i="0" u="none" strike="noStrike" dirty="0">
                <a:effectLst/>
                <a:latin typeface="Arial" panose="020B0604020202020204" pitchFamily="34" charset="0"/>
              </a:rPr>
              <a:t>Write the title of your paper here and paper ID # also</a:t>
            </a:r>
            <a:endParaRPr lang="en-PK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39C77E-FAB3-C0E7-FD4A-96D59EAC3F1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79944" y="3952594"/>
            <a:ext cx="6898821" cy="297023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en-US" dirty="0"/>
              <a:t>Write all authors name, their affiliation and Presenter Name</a:t>
            </a:r>
            <a:endParaRPr lang="en-PK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087E7F-7C83-30F9-0ACB-B870232263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7972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80C4771-434F-DF35-9B1D-A0157A95C66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8650" y="1664447"/>
            <a:ext cx="7192736" cy="3030367"/>
          </a:xfrm>
        </p:spPr>
        <p:txBody>
          <a:bodyPr/>
          <a:lstStyle/>
          <a:p>
            <a:r>
              <a:rPr lang="en-US" sz="1600" dirty="0"/>
              <a:t>Total Time is 15 Minutes for presentation and 3-5 minutes for Q&amp;A Session.</a:t>
            </a:r>
          </a:p>
          <a:p>
            <a:r>
              <a:rPr lang="en-US" sz="1600" dirty="0"/>
              <a:t>Presentation should ideally cover the research gap, problem statement, methodology, important findings by the authors and the concluding remarks.</a:t>
            </a:r>
          </a:p>
          <a:p>
            <a:r>
              <a:rPr lang="en-US" sz="1600" dirty="0"/>
              <a:t>Referencing style should be the same as that of IEEE.</a:t>
            </a:r>
          </a:p>
          <a:p>
            <a:r>
              <a:rPr lang="en-US" sz="1600" dirty="0"/>
              <a:t>Reference on a slide should appear as foot notes on the same slide.</a:t>
            </a:r>
          </a:p>
          <a:p>
            <a:r>
              <a:rPr lang="en-US" sz="1600" dirty="0"/>
              <a:t>Figures should be easily visible and of good quality.</a:t>
            </a:r>
          </a:p>
          <a:p>
            <a:r>
              <a:rPr lang="en-US" sz="1600" dirty="0"/>
              <a:t>Avoid lengthy sentences, avoid putting too much text on a single slide. 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6BCB3A0-04F0-B799-9F0C-B096BC8D90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Guidelines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1C9C36-F301-2D0F-5BD8-160A102D10A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368DC8-F3F7-1988-1ACE-271612E156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13164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278D520-BF99-315D-E6E9-1703123F03E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86815" y="1593849"/>
            <a:ext cx="7192736" cy="2700541"/>
          </a:xfrm>
        </p:spPr>
        <p:txBody>
          <a:bodyPr/>
          <a:lstStyle/>
          <a:p>
            <a:r>
              <a:rPr lang="en-US" dirty="0"/>
              <a:t>Introduction </a:t>
            </a:r>
          </a:p>
          <a:p>
            <a:r>
              <a:rPr lang="en-US" dirty="0"/>
              <a:t>Problem Statement</a:t>
            </a:r>
          </a:p>
          <a:p>
            <a:r>
              <a:rPr lang="en-US" dirty="0"/>
              <a:t>Literature Review</a:t>
            </a:r>
          </a:p>
          <a:p>
            <a:r>
              <a:rPr lang="en-US" dirty="0"/>
              <a:t>Proposed Methodology</a:t>
            </a:r>
          </a:p>
          <a:p>
            <a:r>
              <a:rPr lang="en-US" dirty="0"/>
              <a:t>Results Comparison</a:t>
            </a:r>
          </a:p>
          <a:p>
            <a:r>
              <a:rPr lang="en-US" dirty="0"/>
              <a:t>References</a:t>
            </a:r>
            <a:endParaRPr lang="en-PK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71A5823-E4B2-698B-8E4B-63075B544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Presentation Outline</a:t>
            </a:r>
            <a:endParaRPr lang="en-P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8B1495-7AAB-370F-9E38-901060E206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56696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933E048-EDC8-5DFF-DE95-3AACD097A2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Please introduce the area in general</a:t>
            </a:r>
          </a:p>
          <a:p>
            <a:endParaRPr lang="en-US" dirty="0"/>
          </a:p>
          <a:p>
            <a:r>
              <a:rPr lang="en-US" dirty="0"/>
              <a:t>Give 2, 3 examples of the sub-area that you are working in</a:t>
            </a:r>
          </a:p>
          <a:p>
            <a:endParaRPr lang="en-US" dirty="0"/>
          </a:p>
          <a:p>
            <a:r>
              <a:rPr lang="en-US" dirty="0"/>
              <a:t>Introduction slide should only be limited to 1 slide only</a:t>
            </a:r>
            <a:endParaRPr lang="en-PK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F689D88-8DDF-18EE-683A-DD2B6D23B3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  <a:endParaRPr lang="en-PK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5FC8FC-596C-218D-BF3D-7E35E5AE7C7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fontScale="85000" lnSpcReduction="20000"/>
          </a:bodyPr>
          <a:lstStyle/>
          <a:p>
            <a:endParaRPr lang="en-PK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5530D0-26F2-65E9-E670-FE15159B5F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77908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278D520-BF99-315D-E6E9-1703123F03E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8650" y="1655483"/>
            <a:ext cx="7192736" cy="303933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b="1" i="0" u="none" strike="noStrike" dirty="0">
                <a:solidFill>
                  <a:srgbClr val="000000"/>
                </a:solidFill>
                <a:effectLst/>
              </a:rPr>
              <a:t>Write the problem statement here</a:t>
            </a:r>
          </a:p>
          <a:p>
            <a:pPr>
              <a:lnSpc>
                <a:spcPct val="150000"/>
              </a:lnSpc>
            </a:pPr>
            <a:endParaRPr lang="en-US" b="1" dirty="0">
              <a:solidFill>
                <a:srgbClr val="00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b="1" dirty="0">
                <a:solidFill>
                  <a:srgbClr val="000000"/>
                </a:solidFill>
              </a:rPr>
              <a:t>Please do not write the solution here – it should appear in the next slides</a:t>
            </a:r>
            <a:endParaRPr lang="en-US" dirty="0"/>
          </a:p>
          <a:p>
            <a:pPr>
              <a:lnSpc>
                <a:spcPct val="150000"/>
              </a:lnSpc>
            </a:pPr>
            <a:endParaRPr lang="en-PK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71A5823-E4B2-698B-8E4B-63075B544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Statement</a:t>
            </a:r>
            <a:endParaRPr lang="en-P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1138DD-0BB2-C02E-E7BD-B0CE94F99F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4610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71A5823-E4B2-698B-8E4B-63075B544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Literature Review </a:t>
            </a:r>
            <a:endParaRPr lang="en-PK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5C60501-9D4B-A982-1D8A-7F1B75AD9D4B}"/>
              </a:ext>
            </a:extLst>
          </p:cNvPr>
          <p:cNvSpPr txBox="1"/>
          <p:nvPr/>
        </p:nvSpPr>
        <p:spPr>
          <a:xfrm>
            <a:off x="2303585" y="2453026"/>
            <a:ext cx="46071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dirty="0"/>
          </a:p>
        </p:txBody>
      </p:sp>
      <p:pic>
        <p:nvPicPr>
          <p:cNvPr id="9" name="Picture 8" descr="Table, timeline&#10;&#10;Description automatically generated">
            <a:extLst>
              <a:ext uri="{FF2B5EF4-FFF2-40B4-BE49-F238E27FC236}">
                <a16:creationId xmlns:a16="http://schemas.microsoft.com/office/drawing/2014/main" id="{038A3C10-F7D6-22F2-B231-89471480B8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017" y="1668065"/>
            <a:ext cx="7831398" cy="2979678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0D57027-55E7-860D-C30D-D44190570D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08192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278D520-BF99-315D-E6E9-1703123F03E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8650" y="1354618"/>
            <a:ext cx="7192736" cy="2700541"/>
          </a:xfrm>
        </p:spPr>
        <p:txBody>
          <a:bodyPr/>
          <a:lstStyle/>
          <a:p>
            <a:pPr>
              <a:lnSpc>
                <a:spcPct val="150000"/>
              </a:lnSpc>
            </a:pPr>
            <a:endParaRPr lang="en-US" b="1" i="0" u="none" strike="noStrike" dirty="0">
              <a:solidFill>
                <a:srgbClr val="10093A"/>
              </a:solidFill>
              <a:effectLst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71A5823-E4B2-698B-8E4B-63075B544D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432" y="930847"/>
            <a:ext cx="6634132" cy="432084"/>
          </a:xfrm>
        </p:spPr>
        <p:txBody>
          <a:bodyPr/>
          <a:lstStyle/>
          <a:p>
            <a:r>
              <a:rPr lang="en-US" dirty="0"/>
              <a:t>Proposed Methodology</a:t>
            </a:r>
            <a:endParaRPr lang="en-P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B43594-182E-571F-223D-484548BB4F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657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278D520-BF99-315D-E6E9-1703123F03E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8650" y="1354618"/>
            <a:ext cx="7192736" cy="2700541"/>
          </a:xfrm>
        </p:spPr>
        <p:txBody>
          <a:bodyPr/>
          <a:lstStyle/>
          <a:p>
            <a:pPr>
              <a:lnSpc>
                <a:spcPct val="150000"/>
              </a:lnSpc>
            </a:pPr>
            <a:endParaRPr lang="en-US" b="1" i="0" u="none" strike="noStrike" dirty="0">
              <a:solidFill>
                <a:srgbClr val="10093A"/>
              </a:solidFill>
              <a:effectLst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71A5823-E4B2-698B-8E4B-63075B544D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432" y="930847"/>
            <a:ext cx="6634132" cy="432084"/>
          </a:xfrm>
        </p:spPr>
        <p:txBody>
          <a:bodyPr/>
          <a:lstStyle/>
          <a:p>
            <a:r>
              <a:rPr lang="en-US" dirty="0"/>
              <a:t>Proposed Methodology</a:t>
            </a:r>
            <a:endParaRPr lang="en-P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F5657D-7945-2236-FE0E-EC7D71A182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8169118"/>
      </p:ext>
    </p:extLst>
  </p:cSld>
  <p:clrMapOvr>
    <a:masterClrMapping/>
  </p:clrMapOvr>
</p:sld>
</file>

<file path=ppt/theme/theme1.xml><?xml version="1.0" encoding="utf-8"?>
<a:theme xmlns:a="http://schemas.openxmlformats.org/drawingml/2006/main" name="Theme 1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6-DCI-113_Branded_PPT_Template_B_Final_FullScreen" id="{42F2A728-38A7-F741-8697-F23A46403293}" vid="{291ADA43-C1E7-0449-827C-A2959B3E2CF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11120</TotalTime>
  <Words>392</Words>
  <Application>Microsoft Office PowerPoint</Application>
  <PresentationFormat>On-screen Show (16:9)</PresentationFormat>
  <Paragraphs>52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Aptos</vt:lpstr>
      <vt:lpstr>Arial</vt:lpstr>
      <vt:lpstr>Calibri</vt:lpstr>
      <vt:lpstr>Courier New</vt:lpstr>
      <vt:lpstr>LucidaGrande</vt:lpstr>
      <vt:lpstr>Wingdings</vt:lpstr>
      <vt:lpstr>Theme 1</vt:lpstr>
      <vt:lpstr>PowerPoint Presentation</vt:lpstr>
      <vt:lpstr>Please write the session ID # as per conference program</vt:lpstr>
      <vt:lpstr>Guidelines</vt:lpstr>
      <vt:lpstr>Presentation Outline</vt:lpstr>
      <vt:lpstr>Introduction</vt:lpstr>
      <vt:lpstr>Problem Statement</vt:lpstr>
      <vt:lpstr>Literature Review </vt:lpstr>
      <vt:lpstr>Proposed Methodology</vt:lpstr>
      <vt:lpstr>Proposed Methodology</vt:lpstr>
      <vt:lpstr>Results Comparisons</vt:lpstr>
      <vt:lpstr>Results Comparisons</vt:lpstr>
      <vt:lpstr>Concluding Remarks and Future Work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Usama Arshad Ph.D Scholar FCS</cp:lastModifiedBy>
  <cp:revision>125</cp:revision>
  <dcterms:created xsi:type="dcterms:W3CDTF">2016-10-24T19:40:55Z</dcterms:created>
  <dcterms:modified xsi:type="dcterms:W3CDTF">2024-10-11T05:48:57Z</dcterms:modified>
</cp:coreProperties>
</file>